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diagrams/data2.xml" ContentType="application/vnd.openxmlformats-officedocument.drawingml.diagramData+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charts/chart2.xml" ContentType="application/vnd.openxmlformats-officedocument.drawingml.chart+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66" r:id="rId3"/>
    <p:sldId id="257" r:id="rId4"/>
    <p:sldId id="267" r:id="rId5"/>
    <p:sldId id="258" r:id="rId6"/>
    <p:sldId id="259" r:id="rId7"/>
    <p:sldId id="260" r:id="rId8"/>
    <p:sldId id="261" r:id="rId9"/>
    <p:sldId id="262" r:id="rId10"/>
    <p:sldId id="263" r:id="rId11"/>
    <p:sldId id="278" r:id="rId12"/>
    <p:sldId id="265" r:id="rId13"/>
    <p:sldId id="268" r:id="rId14"/>
    <p:sldId id="269" r:id="rId15"/>
    <p:sldId id="271" r:id="rId16"/>
    <p:sldId id="272" r:id="rId17"/>
    <p:sldId id="273" r:id="rId18"/>
    <p:sldId id="274" r:id="rId19"/>
    <p:sldId id="275" r:id="rId20"/>
    <p:sldId id="276" r:id="rId21"/>
    <p:sldId id="277" r:id="rId22"/>
    <p:sldId id="280" r:id="rId23"/>
    <p:sldId id="27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1801" autoAdjust="0"/>
  </p:normalViewPr>
  <p:slideViewPr>
    <p:cSldViewPr>
      <p:cViewPr>
        <p:scale>
          <a:sx n="75" d="100"/>
          <a:sy n="75" d="100"/>
        </p:scale>
        <p:origin x="-1422" y="-72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kythreotou\Documents\00.Nicoletta's%20work\04.ESD\2030\180220%20ESD-NIR2018.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ftymvios\AppData\Local\Microsoft\Windows\Temporary%20Internet%20Files\Content.Outlook\VGB6H7J0\Annual_Aver_precipitation_1916-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title>
      <c:tx>
        <c:rich>
          <a:bodyPr/>
          <a:lstStyle/>
          <a:p>
            <a:pPr algn="ctr" rtl="0">
              <a:defRPr sz="1800">
                <a:solidFill>
                  <a:schemeClr val="bg1">
                    <a:lumMod val="50000"/>
                  </a:schemeClr>
                </a:solidFill>
              </a:defRPr>
            </a:pPr>
            <a:r>
              <a:rPr lang="el-GR" sz="1800" b="0" dirty="0" smtClean="0">
                <a:solidFill>
                  <a:schemeClr val="bg1">
                    <a:lumMod val="50000"/>
                  </a:schemeClr>
                </a:solidFill>
              </a:rPr>
              <a:t>Σενάριο Χωρίς</a:t>
            </a:r>
            <a:r>
              <a:rPr lang="el-GR" sz="1800" b="0" baseline="0" dirty="0" smtClean="0">
                <a:solidFill>
                  <a:schemeClr val="bg1">
                    <a:lumMod val="50000"/>
                  </a:schemeClr>
                </a:solidFill>
              </a:rPr>
              <a:t> Μέτρα</a:t>
            </a:r>
            <a:endParaRPr lang="en-US" sz="1800" b="0" dirty="0">
              <a:solidFill>
                <a:schemeClr val="bg1">
                  <a:lumMod val="50000"/>
                </a:schemeClr>
              </a:solidFill>
            </a:endParaRPr>
          </a:p>
        </c:rich>
      </c:tx>
      <c:layout>
        <c:manualLayout>
          <c:xMode val="edge"/>
          <c:yMode val="edge"/>
          <c:x val="0.7394516203703706"/>
          <c:y val="2.97766337650795E-2"/>
        </c:manualLayout>
      </c:layout>
    </c:title>
    <c:plotArea>
      <c:layout/>
      <c:barChart>
        <c:barDir val="col"/>
        <c:grouping val="stacked"/>
        <c:ser>
          <c:idx val="0"/>
          <c:order val="0"/>
          <c:tx>
            <c:v>Historical ESD</c:v>
          </c:tx>
          <c:cat>
            <c:numRef>
              <c:f>'22Feb2018-NIR18'!$A$4:$A$44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'22Feb2018-NIR18'!$B$4:$B$34</c:f>
              <c:numCache>
                <c:formatCode>General</c:formatCode>
                <c:ptCount val="31"/>
                <c:pt idx="15" formatCode="0">
                  <c:v>4152.9024199999994</c:v>
                </c:pt>
                <c:pt idx="16" formatCode="0">
                  <c:v>4213.0180000000009</c:v>
                </c:pt>
                <c:pt idx="17" formatCode="0">
                  <c:v>4402.5331331000007</c:v>
                </c:pt>
                <c:pt idx="18" formatCode="0">
                  <c:v>4397.4855609999995</c:v>
                </c:pt>
                <c:pt idx="19" formatCode="0">
                  <c:v>4408.777557999998</c:v>
                </c:pt>
                <c:pt idx="20" formatCode="0">
                  <c:v>4438.4835300000004</c:v>
                </c:pt>
                <c:pt idx="21" formatCode="0">
                  <c:v>4446.1156830000009</c:v>
                </c:pt>
                <c:pt idx="22" formatCode="0">
                  <c:v>4212.2600470000007</c:v>
                </c:pt>
                <c:pt idx="23" formatCode="0">
                  <c:v>3863.296499999999</c:v>
                </c:pt>
                <c:pt idx="24" formatCode="0">
                  <c:v>3797.4831000000017</c:v>
                </c:pt>
                <c:pt idx="25" formatCode="0">
                  <c:v>3923.1527999999989</c:v>
                </c:pt>
                <c:pt idx="26" formatCode="0">
                  <c:v>4080.3453999999965</c:v>
                </c:pt>
              </c:numCache>
            </c:numRef>
          </c:val>
        </c:ser>
        <c:ser>
          <c:idx val="1"/>
          <c:order val="1"/>
          <c:tx>
            <c:v>Historical ETS</c:v>
          </c:tx>
          <c:spPr>
            <a:solidFill>
              <a:schemeClr val="accent5"/>
            </a:solidFill>
          </c:spPr>
          <c:cat>
            <c:numRef>
              <c:f>'22Feb2018-NIR18'!$A$4:$A$44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'22Feb2018-NIR18'!$C$4:$C$34</c:f>
              <c:numCache>
                <c:formatCode>General</c:formatCode>
                <c:ptCount val="31"/>
                <c:pt idx="15" formatCode="0">
                  <c:v>5078.1475800000007</c:v>
                </c:pt>
                <c:pt idx="16" formatCode="0">
                  <c:v>5259.2719999999999</c:v>
                </c:pt>
                <c:pt idx="17" formatCode="0">
                  <c:v>5396.1668669000019</c:v>
                </c:pt>
                <c:pt idx="18" formatCode="0">
                  <c:v>5576.6444390000015</c:v>
                </c:pt>
                <c:pt idx="19" formatCode="0">
                  <c:v>5333.9724420000002</c:v>
                </c:pt>
                <c:pt idx="20" formatCode="0">
                  <c:v>4988.4664700000003</c:v>
                </c:pt>
                <c:pt idx="21" formatCode="0">
                  <c:v>4678.5343169999996</c:v>
                </c:pt>
                <c:pt idx="22" formatCode="0">
                  <c:v>4383.8999530000001</c:v>
                </c:pt>
                <c:pt idx="23" formatCode="0">
                  <c:v>4024.8735000000011</c:v>
                </c:pt>
                <c:pt idx="24" formatCode="0">
                  <c:v>4468.5569000000005</c:v>
                </c:pt>
                <c:pt idx="25" formatCode="0">
                  <c:v>4369.3272000000015</c:v>
                </c:pt>
                <c:pt idx="26" formatCode="0">
                  <c:v>4649.3746000000028</c:v>
                </c:pt>
              </c:numCache>
            </c:numRef>
          </c:val>
        </c:ser>
        <c:ser>
          <c:idx val="2"/>
          <c:order val="2"/>
          <c:tx>
            <c:strRef>
              <c:f>'22Feb2018-NIR18'!$D$3</c:f>
              <c:strCache>
                <c:ptCount val="1"/>
                <c:pt idx="0">
                  <c:v>Total</c:v>
                </c:pt>
              </c:strCache>
            </c:strRef>
          </c:tx>
          <c:cat>
            <c:numRef>
              <c:f>'22Feb2018-NIR18'!$A$4:$A$44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'22Feb2018-NIR18'!$D$4:$D$18</c:f>
              <c:numCache>
                <c:formatCode>0</c:formatCode>
                <c:ptCount val="15"/>
                <c:pt idx="0">
                  <c:v>5608.39</c:v>
                </c:pt>
                <c:pt idx="1">
                  <c:v>6108.31</c:v>
                </c:pt>
                <c:pt idx="2">
                  <c:v>6533.64</c:v>
                </c:pt>
                <c:pt idx="3">
                  <c:v>6821.46</c:v>
                </c:pt>
                <c:pt idx="4">
                  <c:v>7066.17</c:v>
                </c:pt>
                <c:pt idx="5">
                  <c:v>7005.35</c:v>
                </c:pt>
                <c:pt idx="6">
                  <c:v>7339.54</c:v>
                </c:pt>
                <c:pt idx="7">
                  <c:v>7422.81</c:v>
                </c:pt>
                <c:pt idx="8">
                  <c:v>7751.1</c:v>
                </c:pt>
                <c:pt idx="9">
                  <c:v>8014.48</c:v>
                </c:pt>
                <c:pt idx="10">
                  <c:v>8286.369999999999</c:v>
                </c:pt>
                <c:pt idx="11">
                  <c:v>8235.58</c:v>
                </c:pt>
                <c:pt idx="12">
                  <c:v>8461.1299999999974</c:v>
                </c:pt>
                <c:pt idx="13">
                  <c:v>8848.4499999999989</c:v>
                </c:pt>
                <c:pt idx="14">
                  <c:v>9074.44</c:v>
                </c:pt>
              </c:numCache>
            </c:numRef>
          </c:val>
        </c:ser>
        <c:ser>
          <c:idx val="4"/>
          <c:order val="4"/>
          <c:tx>
            <c:v>ESD BaU projections (2018, NC7)</c:v>
          </c:tx>
          <c:spPr>
            <a:noFill/>
            <a:ln w="28575">
              <a:solidFill>
                <a:schemeClr val="accent1"/>
              </a:solidFill>
            </a:ln>
          </c:spPr>
          <c:cat>
            <c:numRef>
              <c:f>'22Feb2018-NIR18'!$A$4:$A$44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'22Feb2018-NIR18'!$E$4:$E$44</c:f>
              <c:numCache>
                <c:formatCode>General</c:formatCode>
                <c:ptCount val="41"/>
                <c:pt idx="27" formatCode="0">
                  <c:v>4467.2849015561933</c:v>
                </c:pt>
                <c:pt idx="28" formatCode="0">
                  <c:v>4567.2773430850575</c:v>
                </c:pt>
                <c:pt idx="29" formatCode="0">
                  <c:v>4662.024635269182</c:v>
                </c:pt>
                <c:pt idx="30" formatCode="0">
                  <c:v>4760.2107133892496</c:v>
                </c:pt>
                <c:pt idx="31" formatCode="0">
                  <c:v>4894.4052082015733</c:v>
                </c:pt>
                <c:pt idx="32" formatCode="0">
                  <c:v>4995.0087138197305</c:v>
                </c:pt>
                <c:pt idx="33" formatCode="0">
                  <c:v>5091.2470212680801</c:v>
                </c:pt>
                <c:pt idx="34" formatCode="0">
                  <c:v>5180.9434272917097</c:v>
                </c:pt>
                <c:pt idx="35" formatCode="0">
                  <c:v>5274.0397970222466</c:v>
                </c:pt>
                <c:pt idx="36" formatCode="0">
                  <c:v>5368.6285147345125</c:v>
                </c:pt>
                <c:pt idx="37" formatCode="0">
                  <c:v>5461.2798908263676</c:v>
                </c:pt>
                <c:pt idx="38" formatCode="0">
                  <c:v>5555.3586582347325</c:v>
                </c:pt>
                <c:pt idx="39" formatCode="0">
                  <c:v>5650.9296896031365</c:v>
                </c:pt>
                <c:pt idx="40" formatCode="0">
                  <c:v>5748.0577860821131</c:v>
                </c:pt>
              </c:numCache>
            </c:numRef>
          </c:val>
        </c:ser>
        <c:ser>
          <c:idx val="6"/>
          <c:order val="6"/>
          <c:tx>
            <c:v>ETS BaU projections (2018, NC7)</c:v>
          </c:tx>
          <c:spPr>
            <a:noFill/>
            <a:ln w="28575">
              <a:solidFill>
                <a:schemeClr val="accent5"/>
              </a:solidFill>
            </a:ln>
          </c:spPr>
          <c:val>
            <c:numRef>
              <c:f>'22Feb2018-NIR18'!$F$4:$F$44</c:f>
              <c:numCache>
                <c:formatCode>General</c:formatCode>
                <c:ptCount val="41"/>
                <c:pt idx="27" formatCode="0">
                  <c:v>4882.9431187007485</c:v>
                </c:pt>
                <c:pt idx="28" formatCode="0">
                  <c:v>4899.3709213517141</c:v>
                </c:pt>
                <c:pt idx="29" formatCode="0">
                  <c:v>4915.5593170242746</c:v>
                </c:pt>
                <c:pt idx="30" formatCode="0">
                  <c:v>4932.1233762382581</c:v>
                </c:pt>
                <c:pt idx="31" formatCode="0">
                  <c:v>4945.5412747478804</c:v>
                </c:pt>
                <c:pt idx="32" formatCode="0">
                  <c:v>4959.2966846751196</c:v>
                </c:pt>
                <c:pt idx="33" formatCode="0">
                  <c:v>4972.2607952760891</c:v>
                </c:pt>
                <c:pt idx="34" formatCode="0">
                  <c:v>4140.5091802104107</c:v>
                </c:pt>
                <c:pt idx="35" formatCode="0">
                  <c:v>4195.5834379680764</c:v>
                </c:pt>
                <c:pt idx="36" formatCode="0">
                  <c:v>4251.6355659729606</c:v>
                </c:pt>
                <c:pt idx="37" formatCode="0">
                  <c:v>4305.5601235541708</c:v>
                </c:pt>
                <c:pt idx="38" formatCode="0">
                  <c:v>4360.3860169977606</c:v>
                </c:pt>
                <c:pt idx="39" formatCode="0">
                  <c:v>4416.1277494911965</c:v>
                </c:pt>
                <c:pt idx="40" formatCode="0">
                  <c:v>4472.8000439036241</c:v>
                </c:pt>
              </c:numCache>
            </c:numRef>
          </c:val>
        </c:ser>
        <c:dLbls/>
        <c:gapWidth val="75"/>
        <c:overlap val="100"/>
        <c:axId val="35398784"/>
        <c:axId val="35400320"/>
      </c:barChart>
      <c:lineChart>
        <c:grouping val="standard"/>
        <c:ser>
          <c:idx val="3"/>
          <c:order val="3"/>
          <c:tx>
            <c:v>2020 ESD allocation</c:v>
          </c:tx>
          <c:spPr>
            <a:ln>
              <a:noFill/>
            </a:ln>
          </c:spPr>
          <c:marker>
            <c:symbol val="square"/>
            <c:size val="5"/>
          </c:marker>
          <c:cat>
            <c:numRef>
              <c:f>'22Feb2018-NIR18'!$A$4:$A$34</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'22Feb2018-NIR18'!$H$4:$H$34</c:f>
              <c:numCache>
                <c:formatCode>General</c:formatCode>
                <c:ptCount val="31"/>
                <c:pt idx="23" formatCode="0">
                  <c:v>5919.0709999999999</c:v>
                </c:pt>
                <c:pt idx="24" formatCode="0">
                  <c:v>5922.5550000000003</c:v>
                </c:pt>
                <c:pt idx="25" formatCode="0">
                  <c:v>5926.0389999999998</c:v>
                </c:pt>
                <c:pt idx="26" formatCode="0">
                  <c:v>5929.5240000000003</c:v>
                </c:pt>
                <c:pt idx="27" formatCode="0">
                  <c:v>4196.6330000000007</c:v>
                </c:pt>
                <c:pt idx="28" formatCode="0">
                  <c:v>4122.8369999999995</c:v>
                </c:pt>
                <c:pt idx="29" formatCode="0">
                  <c:v>4049.0419999999999</c:v>
                </c:pt>
                <c:pt idx="30" formatCode="0">
                  <c:v>3975.2469999999994</c:v>
                </c:pt>
              </c:numCache>
            </c:numRef>
          </c:val>
        </c:ser>
        <c:ser>
          <c:idx val="5"/>
          <c:order val="5"/>
          <c:tx>
            <c:strRef>
              <c:f>'22Feb2018-NIR18'!$I$2:$I$3</c:f>
              <c:strCache>
                <c:ptCount val="1"/>
                <c:pt idx="0">
                  <c:v>ESD target 2030</c:v>
                </c:pt>
              </c:strCache>
            </c:strRef>
          </c:tx>
          <c:spPr>
            <a:ln w="28575">
              <a:noFill/>
            </a:ln>
          </c:spPr>
          <c:val>
            <c:numRef>
              <c:f>'22Feb2018-NIR18'!$I$4:$I$44</c:f>
              <c:numCache>
                <c:formatCode>General</c:formatCode>
                <c:ptCount val="41"/>
                <c:pt idx="31" formatCode="0">
                  <c:v>4517.2811223206263</c:v>
                </c:pt>
                <c:pt idx="32" formatCode="0">
                  <c:v>4366.0505353072231</c:v>
                </c:pt>
                <c:pt idx="33" formatCode="0">
                  <c:v>4214.8199482938207</c:v>
                </c:pt>
                <c:pt idx="34" formatCode="0">
                  <c:v>4063.5893612804171</c:v>
                </c:pt>
                <c:pt idx="35" formatCode="0">
                  <c:v>3912.3587742670147</c:v>
                </c:pt>
                <c:pt idx="36" formatCode="0">
                  <c:v>3761.128187253611</c:v>
                </c:pt>
                <c:pt idx="37" formatCode="0">
                  <c:v>3609.8976002402096</c:v>
                </c:pt>
                <c:pt idx="38" formatCode="0">
                  <c:v>3458.6670132268059</c:v>
                </c:pt>
                <c:pt idx="39" formatCode="0">
                  <c:v>3307.4364262134036</c:v>
                </c:pt>
                <c:pt idx="40" formatCode="0">
                  <c:v>3156.205839199999</c:v>
                </c:pt>
              </c:numCache>
            </c:numRef>
          </c:val>
        </c:ser>
        <c:dLbls/>
        <c:marker val="1"/>
        <c:axId val="35398784"/>
        <c:axId val="35400320"/>
      </c:lineChart>
      <c:catAx>
        <c:axId val="35398784"/>
        <c:scaling>
          <c:orientation val="minMax"/>
        </c:scaling>
        <c:axPos val="b"/>
        <c:numFmt formatCode="General" sourceLinked="1"/>
        <c:majorTickMark val="none"/>
        <c:tickLblPos val="nextTo"/>
        <c:txPr>
          <a:bodyPr rot="-5400000" vert="horz"/>
          <a:lstStyle/>
          <a:p>
            <a:pPr>
              <a:defRPr>
                <a:solidFill>
                  <a:schemeClr val="bg1">
                    <a:lumMod val="50000"/>
                  </a:schemeClr>
                </a:solidFill>
              </a:defRPr>
            </a:pPr>
            <a:endParaRPr lang="el-GR"/>
          </a:p>
        </c:txPr>
        <c:crossAx val="35400320"/>
        <c:crosses val="autoZero"/>
        <c:auto val="1"/>
        <c:lblAlgn val="ctr"/>
        <c:lblOffset val="100"/>
      </c:catAx>
      <c:valAx>
        <c:axId val="35400320"/>
        <c:scaling>
          <c:orientation val="minMax"/>
        </c:scaling>
        <c:axPos val="l"/>
        <c:majorGridlines/>
        <c:numFmt formatCode="General" sourceLinked="1"/>
        <c:majorTickMark val="none"/>
        <c:tickLblPos val="nextTo"/>
        <c:spPr>
          <a:ln w="9525">
            <a:noFill/>
          </a:ln>
        </c:spPr>
        <c:txPr>
          <a:bodyPr/>
          <a:lstStyle/>
          <a:p>
            <a:pPr>
              <a:defRPr>
                <a:solidFill>
                  <a:schemeClr val="bg1">
                    <a:lumMod val="50000"/>
                  </a:schemeClr>
                </a:solidFill>
              </a:defRPr>
            </a:pPr>
            <a:endParaRPr lang="el-GR"/>
          </a:p>
        </c:txPr>
        <c:crossAx val="35398784"/>
        <c:crosses val="autoZero"/>
        <c:crossBetween val="between"/>
      </c:valAx>
    </c:plotArea>
    <c:legend>
      <c:legendPos val="b"/>
      <c:layout>
        <c:manualLayout>
          <c:xMode val="edge"/>
          <c:yMode val="edge"/>
          <c:x val="0.11891311285631541"/>
          <c:y val="0.84880197294095761"/>
          <c:w val="0.85646526877343299"/>
          <c:h val="0.13745496532131354"/>
        </c:manualLayout>
      </c:layout>
      <c:txPr>
        <a:bodyPr/>
        <a:lstStyle/>
        <a:p>
          <a:pPr>
            <a:defRPr>
              <a:solidFill>
                <a:schemeClr val="bg1">
                  <a:lumMod val="50000"/>
                </a:schemeClr>
              </a:solidFill>
            </a:defRPr>
          </a:pPr>
          <a:endParaRPr lang="el-GR"/>
        </a:p>
      </c:txPr>
    </c:legend>
    <c:plotVisOnly val="1"/>
    <c:dispBlanksAs val="gap"/>
  </c:chart>
  <c:txPr>
    <a:bodyPr/>
    <a:lstStyle/>
    <a:p>
      <a:pPr>
        <a:defRPr sz="120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plotArea>
      <c:layout/>
      <c:scatterChart>
        <c:scatterStyle val="lineMarker"/>
        <c:ser>
          <c:idx val="0"/>
          <c:order val="0"/>
          <c:tx>
            <c:strRef>
              <c:f>Sheet1!$B$1</c:f>
              <c:strCache>
                <c:ptCount val="1"/>
                <c:pt idx="0">
                  <c:v>NIR2017</c:v>
                </c:pt>
              </c:strCache>
            </c:strRef>
          </c:tx>
          <c:spPr>
            <a:ln w="28575">
              <a:noFill/>
            </a:ln>
          </c:spPr>
          <c:marker>
            <c:symbol val="circle"/>
            <c:size val="7"/>
          </c:marker>
          <c:xVal>
            <c:numRef>
              <c:f>Sheet1!$A$2:$A$52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xVal>
          <c:yVal>
            <c:numRef>
              <c:f>Sheet1!$B$2:$B$52</c:f>
              <c:numCache>
                <c:formatCode>General</c:formatCode>
                <c:ptCount val="51"/>
                <c:pt idx="0">
                  <c:v>5633.6874019573925</c:v>
                </c:pt>
                <c:pt idx="1">
                  <c:v>6134.4648128546505</c:v>
                </c:pt>
                <c:pt idx="2">
                  <c:v>6568.288612764175</c:v>
                </c:pt>
                <c:pt idx="3">
                  <c:v>6868.3550130804442</c:v>
                </c:pt>
                <c:pt idx="4">
                  <c:v>7112.4307915267163</c:v>
                </c:pt>
                <c:pt idx="5">
                  <c:v>7056.0872469937794</c:v>
                </c:pt>
                <c:pt idx="6">
                  <c:v>7351.9619888871157</c:v>
                </c:pt>
                <c:pt idx="7">
                  <c:v>7481.2593274561996</c:v>
                </c:pt>
                <c:pt idx="8">
                  <c:v>7808.9775582695811</c:v>
                </c:pt>
                <c:pt idx="9">
                  <c:v>8068.9648024358894</c:v>
                </c:pt>
                <c:pt idx="10">
                  <c:v>8339.1847292608054</c:v>
                </c:pt>
                <c:pt idx="11">
                  <c:v>8296.5337749932896</c:v>
                </c:pt>
                <c:pt idx="12">
                  <c:v>8533.6841641079664</c:v>
                </c:pt>
                <c:pt idx="13">
                  <c:v>8927.3998128731655</c:v>
                </c:pt>
                <c:pt idx="14">
                  <c:v>9158.2166158475375</c:v>
                </c:pt>
                <c:pt idx="15">
                  <c:v>9320.5797753890329</c:v>
                </c:pt>
                <c:pt idx="16">
                  <c:v>9584.922026360653</c:v>
                </c:pt>
                <c:pt idx="17">
                  <c:v>9923.3470805905581</c:v>
                </c:pt>
                <c:pt idx="18">
                  <c:v>10104.984311993221</c:v>
                </c:pt>
                <c:pt idx="19">
                  <c:v>9885.0505385095639</c:v>
                </c:pt>
                <c:pt idx="20">
                  <c:v>9586.1196978200715</c:v>
                </c:pt>
                <c:pt idx="21">
                  <c:v>9299.9591276778538</c:v>
                </c:pt>
                <c:pt idx="22">
                  <c:v>8781.2969593590933</c:v>
                </c:pt>
                <c:pt idx="23">
                  <c:v>8061.07130848826</c:v>
                </c:pt>
                <c:pt idx="24">
                  <c:v>8435.4493226625345</c:v>
                </c:pt>
                <c:pt idx="25">
                  <c:v>8496.3513757663186</c:v>
                </c:pt>
              </c:numCache>
            </c:numRef>
          </c:yVal>
        </c:ser>
        <c:ser>
          <c:idx val="1"/>
          <c:order val="1"/>
          <c:tx>
            <c:strRef>
              <c:f>Sheet1!$C$1</c:f>
              <c:strCache>
                <c:ptCount val="1"/>
                <c:pt idx="0">
                  <c:v>BaU</c:v>
                </c:pt>
              </c:strCache>
            </c:strRef>
          </c:tx>
          <c:spPr>
            <a:ln w="28575">
              <a:noFill/>
            </a:ln>
          </c:spPr>
          <c:marker>
            <c:symbol val="circle"/>
            <c:size val="7"/>
          </c:marker>
          <c:xVal>
            <c:numRef>
              <c:f>Sheet1!$A$2:$A$52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xVal>
          <c:yVal>
            <c:numRef>
              <c:f>Sheet1!$C$2:$C$52</c:f>
              <c:numCache>
                <c:formatCode>General</c:formatCode>
                <c:ptCount val="51"/>
                <c:pt idx="26">
                  <c:v>9012.8512033711941</c:v>
                </c:pt>
                <c:pt idx="27">
                  <c:v>9350.2280202569436</c:v>
                </c:pt>
                <c:pt idx="28">
                  <c:v>9466.6482644367734</c:v>
                </c:pt>
                <c:pt idx="29">
                  <c:v>9577.5839522934548</c:v>
                </c:pt>
                <c:pt idx="30">
                  <c:v>9692.3340896275058</c:v>
                </c:pt>
                <c:pt idx="31">
                  <c:v>9839.9464829494518</c:v>
                </c:pt>
                <c:pt idx="32">
                  <c:v>9954.3053984948474</c:v>
                </c:pt>
                <c:pt idx="33">
                  <c:v>10063.507816544168</c:v>
                </c:pt>
                <c:pt idx="34">
                  <c:v>9321.4526075021204</c:v>
                </c:pt>
                <c:pt idx="35">
                  <c:v>9469.6232349903257</c:v>
                </c:pt>
                <c:pt idx="36">
                  <c:v>9620.2640807074713</c:v>
                </c:pt>
                <c:pt idx="37">
                  <c:v>9766.8400143805356</c:v>
                </c:pt>
                <c:pt idx="38">
                  <c:v>9915.744675232494</c:v>
                </c:pt>
                <c:pt idx="39">
                  <c:v>10067.057439094329</c:v>
                </c:pt>
                <c:pt idx="40">
                  <c:v>10220.857829985733</c:v>
                </c:pt>
                <c:pt idx="41">
                  <c:v>10364.69738853831</c:v>
                </c:pt>
                <c:pt idx="42">
                  <c:v>10510.351452707873</c:v>
                </c:pt>
                <c:pt idx="43">
                  <c:v>10658.053939924872</c:v>
                </c:pt>
                <c:pt idx="44">
                  <c:v>10807.862098037169</c:v>
                </c:pt>
                <c:pt idx="45">
                  <c:v>10959.817177401328</c:v>
                </c:pt>
                <c:pt idx="46">
                  <c:v>11113.955359744472</c:v>
                </c:pt>
                <c:pt idx="47">
                  <c:v>11270.328830200644</c:v>
                </c:pt>
                <c:pt idx="48">
                  <c:v>11428.991473724283</c:v>
                </c:pt>
                <c:pt idx="49">
                  <c:v>11589.961578042776</c:v>
                </c:pt>
                <c:pt idx="50">
                  <c:v>11719.724179738148</c:v>
                </c:pt>
              </c:numCache>
            </c:numRef>
          </c:yVal>
        </c:ser>
        <c:ser>
          <c:idx val="2"/>
          <c:order val="2"/>
          <c:tx>
            <c:strRef>
              <c:f>Sheet1!$D$1</c:f>
              <c:strCache>
                <c:ptCount val="1"/>
                <c:pt idx="0">
                  <c:v>WEM</c:v>
                </c:pt>
              </c:strCache>
            </c:strRef>
          </c:tx>
          <c:spPr>
            <a:ln w="28575">
              <a:noFill/>
            </a:ln>
          </c:spPr>
          <c:marker>
            <c:symbol val="circle"/>
            <c:size val="7"/>
          </c:marker>
          <c:xVal>
            <c:numRef>
              <c:f>Sheet1!$A$2:$A$52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xVal>
          <c:yVal>
            <c:numRef>
              <c:f>Sheet1!$D$2:$D$52</c:f>
              <c:numCache>
                <c:formatCode>General</c:formatCode>
                <c:ptCount val="51"/>
                <c:pt idx="26">
                  <c:v>9004.4461976951134</c:v>
                </c:pt>
                <c:pt idx="27">
                  <c:v>9328.4969601423127</c:v>
                </c:pt>
                <c:pt idx="28">
                  <c:v>9440.8432259702204</c:v>
                </c:pt>
                <c:pt idx="29">
                  <c:v>9547.564124586379</c:v>
                </c:pt>
                <c:pt idx="30">
                  <c:v>9669.590780646542</c:v>
                </c:pt>
                <c:pt idx="31">
                  <c:v>8586.9314420455139</c:v>
                </c:pt>
                <c:pt idx="32">
                  <c:v>8729.0911836476625</c:v>
                </c:pt>
                <c:pt idx="33">
                  <c:v>8844.7495348645771</c:v>
                </c:pt>
                <c:pt idx="34">
                  <c:v>8963.1741824730561</c:v>
                </c:pt>
                <c:pt idx="35">
                  <c:v>9072.0185931679389</c:v>
                </c:pt>
                <c:pt idx="36">
                  <c:v>9183.1667914037716</c:v>
                </c:pt>
                <c:pt idx="37">
                  <c:v>9290.2274673300726</c:v>
                </c:pt>
                <c:pt idx="38">
                  <c:v>9399.3635173829061</c:v>
                </c:pt>
                <c:pt idx="39">
                  <c:v>9510.582169571655</c:v>
                </c:pt>
                <c:pt idx="40">
                  <c:v>9623.8967656362529</c:v>
                </c:pt>
                <c:pt idx="41">
                  <c:v>9758.4573288832908</c:v>
                </c:pt>
                <c:pt idx="42">
                  <c:v>9874.9849524573401</c:v>
                </c:pt>
                <c:pt idx="43">
                  <c:v>9993.6707694755733</c:v>
                </c:pt>
                <c:pt idx="44">
                  <c:v>10114.545699551369</c:v>
                </c:pt>
                <c:pt idx="45">
                  <c:v>10237.626256789583</c:v>
                </c:pt>
                <c:pt idx="46">
                  <c:v>10362.924926427708</c:v>
                </c:pt>
                <c:pt idx="47">
                  <c:v>10490.469829864851</c:v>
                </c:pt>
                <c:pt idx="48">
                  <c:v>10620.291198035457</c:v>
                </c:pt>
                <c:pt idx="49">
                  <c:v>10752.386723773263</c:v>
                </c:pt>
                <c:pt idx="50">
                  <c:v>10860.895388273135</c:v>
                </c:pt>
              </c:numCache>
            </c:numRef>
          </c:yVal>
        </c:ser>
        <c:ser>
          <c:idx val="3"/>
          <c:order val="3"/>
          <c:tx>
            <c:strRef>
              <c:f>Sheet1!$E$1</c:f>
              <c:strCache>
                <c:ptCount val="1"/>
                <c:pt idx="0">
                  <c:v>WAM</c:v>
                </c:pt>
              </c:strCache>
            </c:strRef>
          </c:tx>
          <c:spPr>
            <a:ln w="28575">
              <a:noFill/>
            </a:ln>
          </c:spPr>
          <c:marker>
            <c:symbol val="circle"/>
            <c:size val="7"/>
          </c:marker>
          <c:xVal>
            <c:numRef>
              <c:f>Sheet1!$A$2:$A$52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xVal>
          <c:yVal>
            <c:numRef>
              <c:f>Sheet1!$E$2:$E$52</c:f>
              <c:numCache>
                <c:formatCode>General</c:formatCode>
                <c:ptCount val="51"/>
                <c:pt idx="26">
                  <c:v>9004.4461976951134</c:v>
                </c:pt>
                <c:pt idx="27">
                  <c:v>9336.8866658948245</c:v>
                </c:pt>
                <c:pt idx="28">
                  <c:v>9448.7513611645336</c:v>
                </c:pt>
                <c:pt idx="29">
                  <c:v>9554.9748425207836</c:v>
                </c:pt>
                <c:pt idx="30">
                  <c:v>9574.5961696183276</c:v>
                </c:pt>
                <c:pt idx="31">
                  <c:v>8268.7497244027327</c:v>
                </c:pt>
                <c:pt idx="32">
                  <c:v>8296.8666673518728</c:v>
                </c:pt>
                <c:pt idx="33">
                  <c:v>8310.7889306599245</c:v>
                </c:pt>
                <c:pt idx="34">
                  <c:v>8321.3294614053357</c:v>
                </c:pt>
                <c:pt idx="35">
                  <c:v>8317.3242865632019</c:v>
                </c:pt>
                <c:pt idx="36">
                  <c:v>8309.7043551997358</c:v>
                </c:pt>
                <c:pt idx="37">
                  <c:v>8294.2452804933073</c:v>
                </c:pt>
                <c:pt idx="38">
                  <c:v>8276.3534582795837</c:v>
                </c:pt>
                <c:pt idx="39">
                  <c:v>8255.914996286343</c:v>
                </c:pt>
                <c:pt idx="40">
                  <c:v>8223.4864260040686</c:v>
                </c:pt>
                <c:pt idx="41">
                  <c:v>8274.7111252801715</c:v>
                </c:pt>
                <c:pt idx="42">
                  <c:v>8278.3840452501936</c:v>
                </c:pt>
                <c:pt idx="43">
                  <c:v>8281.4239169538505</c:v>
                </c:pt>
                <c:pt idx="44">
                  <c:v>8283.80615228024</c:v>
                </c:pt>
                <c:pt idx="45">
                  <c:v>8285.4912934054519</c:v>
                </c:pt>
                <c:pt idx="46">
                  <c:v>8285.9555943728665</c:v>
                </c:pt>
                <c:pt idx="47">
                  <c:v>8286.1970257281137</c:v>
                </c:pt>
                <c:pt idx="48">
                  <c:v>8286.1724294729102</c:v>
                </c:pt>
                <c:pt idx="49">
                  <c:v>8285.8070765574066</c:v>
                </c:pt>
                <c:pt idx="50">
                  <c:v>8259.1653462494123</c:v>
                </c:pt>
              </c:numCache>
            </c:numRef>
          </c:yVal>
        </c:ser>
        <c:dLbls/>
        <c:axId val="72740864"/>
        <c:axId val="72742400"/>
      </c:scatterChart>
      <c:valAx>
        <c:axId val="72740864"/>
        <c:scaling>
          <c:orientation val="minMax"/>
          <c:max val="2045"/>
          <c:min val="1985"/>
        </c:scaling>
        <c:axPos val="b"/>
        <c:numFmt formatCode="General" sourceLinked="1"/>
        <c:tickLblPos val="nextTo"/>
        <c:crossAx val="72742400"/>
        <c:crosses val="autoZero"/>
        <c:crossBetween val="midCat"/>
        <c:majorUnit val="5"/>
      </c:valAx>
      <c:valAx>
        <c:axId val="72742400"/>
        <c:scaling>
          <c:orientation val="minMax"/>
        </c:scaling>
        <c:axPos val="l"/>
        <c:majorGridlines/>
        <c:title>
          <c:tx>
            <c:rich>
              <a:bodyPr rot="-5400000" vert="horz"/>
              <a:lstStyle/>
              <a:p>
                <a:pPr>
                  <a:defRPr/>
                </a:pPr>
                <a:r>
                  <a:rPr lang="en-US"/>
                  <a:t>Gg CO2 eq.</a:t>
                </a:r>
              </a:p>
            </c:rich>
          </c:tx>
          <c:layout/>
        </c:title>
        <c:numFmt formatCode="General" sourceLinked="1"/>
        <c:tickLblPos val="nextTo"/>
        <c:crossAx val="72740864"/>
        <c:crosses val="autoZero"/>
        <c:crossBetween val="midCat"/>
      </c:valAx>
    </c:plotArea>
    <c:legend>
      <c:legendPos val="b"/>
      <c:layout/>
    </c:legend>
    <c:plotVisOnly val="1"/>
    <c:dispBlanksAs val="gap"/>
  </c:chart>
  <c:txPr>
    <a:bodyPr/>
    <a:lstStyle/>
    <a:p>
      <a:pPr>
        <a:defRPr sz="1400">
          <a:solidFill>
            <a:schemeClr val="bg1">
              <a:lumMod val="50000"/>
            </a:schemeClr>
          </a:solidFill>
        </a:defRPr>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l-GR"/>
  <c:chart>
    <c:autoTitleDeleted val="1"/>
    <c:plotArea>
      <c:layout/>
      <c:barChart>
        <c:barDir val="col"/>
        <c:grouping val="clustered"/>
        <c:ser>
          <c:idx val="0"/>
          <c:order val="0"/>
          <c:spPr>
            <a:solidFill>
              <a:srgbClr val="9999FF"/>
            </a:solidFill>
            <a:ln w="12700">
              <a:solidFill>
                <a:srgbClr val="000000"/>
              </a:solidFill>
              <a:prstDash val="solid"/>
            </a:ln>
          </c:spPr>
          <c:dPt>
            <c:idx val="15"/>
            <c:spPr>
              <a:solidFill>
                <a:srgbClr val="339966"/>
              </a:solidFill>
              <a:ln w="12700">
                <a:solidFill>
                  <a:srgbClr val="000000"/>
                </a:solidFill>
                <a:prstDash val="solid"/>
              </a:ln>
            </c:spPr>
          </c:dPt>
          <c:dPt>
            <c:idx val="56"/>
            <c:spPr>
              <a:solidFill>
                <a:srgbClr val="339966"/>
              </a:solidFill>
              <a:ln w="12700">
                <a:solidFill>
                  <a:srgbClr val="000000"/>
                </a:solidFill>
                <a:prstDash val="solid"/>
              </a:ln>
            </c:spPr>
          </c:dPt>
          <c:dPt>
            <c:idx val="74"/>
            <c:spPr>
              <a:solidFill>
                <a:srgbClr val="339966"/>
              </a:solidFill>
              <a:ln w="12700">
                <a:solidFill>
                  <a:srgbClr val="000000"/>
                </a:solidFill>
                <a:prstDash val="solid"/>
              </a:ln>
            </c:spPr>
          </c:dPt>
          <c:dPt>
            <c:idx val="91"/>
            <c:spPr>
              <a:solidFill>
                <a:srgbClr val="339966"/>
              </a:solidFill>
              <a:ln w="12700">
                <a:solidFill>
                  <a:srgbClr val="000000"/>
                </a:solidFill>
                <a:prstDash val="solid"/>
              </a:ln>
            </c:spPr>
          </c:dPt>
          <c:cat>
            <c:strRef>
              <c:f>'\\MET_7\Data\Clima_Info\Precipitation\Area Average Rainfall\2015\[Area_average_1916_2015.xls]Data_AreaAverage_Prec'!$O$20:$O$118</c:f>
              <c:strCache>
                <c:ptCount val="99"/>
                <c:pt idx="0">
                  <c:v>1916/17</c:v>
                </c:pt>
                <c:pt idx="1">
                  <c:v>1917/18</c:v>
                </c:pt>
                <c:pt idx="2">
                  <c:v>1918/19</c:v>
                </c:pt>
                <c:pt idx="3">
                  <c:v>1919/20</c:v>
                </c:pt>
                <c:pt idx="4">
                  <c:v>1920/21</c:v>
                </c:pt>
                <c:pt idx="5">
                  <c:v>1921/22</c:v>
                </c:pt>
                <c:pt idx="6">
                  <c:v>1922/23</c:v>
                </c:pt>
                <c:pt idx="7">
                  <c:v>1923/24</c:v>
                </c:pt>
                <c:pt idx="8">
                  <c:v>1924/25</c:v>
                </c:pt>
                <c:pt idx="9">
                  <c:v>1925/26</c:v>
                </c:pt>
                <c:pt idx="10">
                  <c:v>1926/27</c:v>
                </c:pt>
                <c:pt idx="11">
                  <c:v>1927/28</c:v>
                </c:pt>
                <c:pt idx="12">
                  <c:v>1928/29</c:v>
                </c:pt>
                <c:pt idx="13">
                  <c:v>1929/30</c:v>
                </c:pt>
                <c:pt idx="14">
                  <c:v>1930/31</c:v>
                </c:pt>
                <c:pt idx="15">
                  <c:v>1931/32</c:v>
                </c:pt>
                <c:pt idx="16">
                  <c:v>1932/33</c:v>
                </c:pt>
                <c:pt idx="17">
                  <c:v>1933/34</c:v>
                </c:pt>
                <c:pt idx="18">
                  <c:v>1934/35</c:v>
                </c:pt>
                <c:pt idx="19">
                  <c:v>1935/36</c:v>
                </c:pt>
                <c:pt idx="20">
                  <c:v>1936/37</c:v>
                </c:pt>
                <c:pt idx="21">
                  <c:v>1937/38</c:v>
                </c:pt>
                <c:pt idx="22">
                  <c:v>1938/39</c:v>
                </c:pt>
                <c:pt idx="23">
                  <c:v>1939/40</c:v>
                </c:pt>
                <c:pt idx="24">
                  <c:v>1940/41</c:v>
                </c:pt>
                <c:pt idx="25">
                  <c:v>1941/42</c:v>
                </c:pt>
                <c:pt idx="26">
                  <c:v>1942/43</c:v>
                </c:pt>
                <c:pt idx="27">
                  <c:v>1943/44</c:v>
                </c:pt>
                <c:pt idx="28">
                  <c:v>1944/45</c:v>
                </c:pt>
                <c:pt idx="29">
                  <c:v>1945/46</c:v>
                </c:pt>
                <c:pt idx="30">
                  <c:v>1946/47</c:v>
                </c:pt>
                <c:pt idx="31">
                  <c:v>1947/48</c:v>
                </c:pt>
                <c:pt idx="32">
                  <c:v>1948/49</c:v>
                </c:pt>
                <c:pt idx="33">
                  <c:v>1949/50</c:v>
                </c:pt>
                <c:pt idx="34">
                  <c:v>1950/51</c:v>
                </c:pt>
                <c:pt idx="35">
                  <c:v>1951/52</c:v>
                </c:pt>
                <c:pt idx="36">
                  <c:v>1952/53</c:v>
                </c:pt>
                <c:pt idx="37">
                  <c:v>1953/54</c:v>
                </c:pt>
                <c:pt idx="38">
                  <c:v>1954/55</c:v>
                </c:pt>
                <c:pt idx="39">
                  <c:v>1955/56</c:v>
                </c:pt>
                <c:pt idx="40">
                  <c:v>1956/57</c:v>
                </c:pt>
                <c:pt idx="41">
                  <c:v>1957/58</c:v>
                </c:pt>
                <c:pt idx="42">
                  <c:v>1958/59</c:v>
                </c:pt>
                <c:pt idx="43">
                  <c:v>1959/60</c:v>
                </c:pt>
                <c:pt idx="44">
                  <c:v>1960/61</c:v>
                </c:pt>
                <c:pt idx="45">
                  <c:v>1961/62</c:v>
                </c:pt>
                <c:pt idx="46">
                  <c:v>1962/63</c:v>
                </c:pt>
                <c:pt idx="47">
                  <c:v>1963/64</c:v>
                </c:pt>
                <c:pt idx="48">
                  <c:v>1964/65</c:v>
                </c:pt>
                <c:pt idx="49">
                  <c:v>1965/66</c:v>
                </c:pt>
                <c:pt idx="50">
                  <c:v>1966/67</c:v>
                </c:pt>
                <c:pt idx="51">
                  <c:v>1967/68</c:v>
                </c:pt>
                <c:pt idx="52">
                  <c:v>1968/69</c:v>
                </c:pt>
                <c:pt idx="53">
                  <c:v>1969/70</c:v>
                </c:pt>
                <c:pt idx="54">
                  <c:v>1970/71</c:v>
                </c:pt>
                <c:pt idx="55">
                  <c:v>1971/72</c:v>
                </c:pt>
                <c:pt idx="56">
                  <c:v>1972/73</c:v>
                </c:pt>
                <c:pt idx="57">
                  <c:v>1973/74</c:v>
                </c:pt>
                <c:pt idx="58">
                  <c:v>1974/75</c:v>
                </c:pt>
                <c:pt idx="59">
                  <c:v>1975/76</c:v>
                </c:pt>
                <c:pt idx="60">
                  <c:v>1976/77</c:v>
                </c:pt>
                <c:pt idx="61">
                  <c:v>1977/78</c:v>
                </c:pt>
                <c:pt idx="62">
                  <c:v>1978/79</c:v>
                </c:pt>
                <c:pt idx="63">
                  <c:v>1979/80</c:v>
                </c:pt>
                <c:pt idx="64">
                  <c:v>1980/81</c:v>
                </c:pt>
                <c:pt idx="65">
                  <c:v>1981/82</c:v>
                </c:pt>
                <c:pt idx="66">
                  <c:v>1982/83</c:v>
                </c:pt>
                <c:pt idx="67">
                  <c:v>1983/84</c:v>
                </c:pt>
                <c:pt idx="68">
                  <c:v>1984/85</c:v>
                </c:pt>
                <c:pt idx="69">
                  <c:v>1985/86</c:v>
                </c:pt>
                <c:pt idx="70">
                  <c:v>1986/87</c:v>
                </c:pt>
                <c:pt idx="71">
                  <c:v>1987/88</c:v>
                </c:pt>
                <c:pt idx="72">
                  <c:v>1988/89</c:v>
                </c:pt>
                <c:pt idx="73">
                  <c:v>1989/90</c:v>
                </c:pt>
                <c:pt idx="74">
                  <c:v>1990/91</c:v>
                </c:pt>
                <c:pt idx="75">
                  <c:v>1991/92</c:v>
                </c:pt>
                <c:pt idx="76">
                  <c:v>1992/93</c:v>
                </c:pt>
                <c:pt idx="77">
                  <c:v>1993/94</c:v>
                </c:pt>
                <c:pt idx="78">
                  <c:v>1994/95</c:v>
                </c:pt>
                <c:pt idx="79">
                  <c:v>1995/96</c:v>
                </c:pt>
                <c:pt idx="80">
                  <c:v>1996/97</c:v>
                </c:pt>
                <c:pt idx="81">
                  <c:v>1997/98</c:v>
                </c:pt>
                <c:pt idx="82">
                  <c:v>1998/99</c:v>
                </c:pt>
                <c:pt idx="83">
                  <c:v>1999/00</c:v>
                </c:pt>
                <c:pt idx="84">
                  <c:v>2000/01</c:v>
                </c:pt>
                <c:pt idx="85">
                  <c:v>2001/02</c:v>
                </c:pt>
                <c:pt idx="86">
                  <c:v>2002/03</c:v>
                </c:pt>
                <c:pt idx="87">
                  <c:v>2003/04</c:v>
                </c:pt>
                <c:pt idx="88">
                  <c:v>2004/05</c:v>
                </c:pt>
                <c:pt idx="89">
                  <c:v>2005/06</c:v>
                </c:pt>
                <c:pt idx="90">
                  <c:v>2006/07</c:v>
                </c:pt>
                <c:pt idx="91">
                  <c:v>2007/08</c:v>
                </c:pt>
                <c:pt idx="92">
                  <c:v>2008/09</c:v>
                </c:pt>
                <c:pt idx="93">
                  <c:v>2009/10</c:v>
                </c:pt>
                <c:pt idx="94">
                  <c:v>2010/11</c:v>
                </c:pt>
                <c:pt idx="95">
                  <c:v>2011/12</c:v>
                </c:pt>
                <c:pt idx="96">
                  <c:v>2012/13</c:v>
                </c:pt>
                <c:pt idx="97">
                  <c:v>2013/14</c:v>
                </c:pt>
                <c:pt idx="98">
                  <c:v>2014/15</c:v>
                </c:pt>
              </c:strCache>
            </c:strRef>
          </c:cat>
          <c:val>
            <c:numRef>
              <c:f>'\\MET_7\Data\Clima_Info\Precipitation\Area Average Rainfall\2015\[Area_average_1916_2015.xls]Data_AreaAverage_Prec'!$P$20:$P$118</c:f>
              <c:numCache>
                <c:formatCode>General</c:formatCode>
                <c:ptCount val="99"/>
                <c:pt idx="0">
                  <c:v>372.5</c:v>
                </c:pt>
                <c:pt idx="1">
                  <c:v>472.3</c:v>
                </c:pt>
                <c:pt idx="2">
                  <c:v>590.09999999999991</c:v>
                </c:pt>
                <c:pt idx="3">
                  <c:v>696.79999999999984</c:v>
                </c:pt>
                <c:pt idx="4">
                  <c:v>571.90000000000009</c:v>
                </c:pt>
                <c:pt idx="5">
                  <c:v>545.99999999999989</c:v>
                </c:pt>
                <c:pt idx="6">
                  <c:v>626.90000000000009</c:v>
                </c:pt>
                <c:pt idx="7">
                  <c:v>548.5</c:v>
                </c:pt>
                <c:pt idx="8">
                  <c:v>460.2999999999999</c:v>
                </c:pt>
                <c:pt idx="9">
                  <c:v>732.09999999999991</c:v>
                </c:pt>
                <c:pt idx="10">
                  <c:v>505.99999999999989</c:v>
                </c:pt>
                <c:pt idx="11">
                  <c:v>434.2</c:v>
                </c:pt>
                <c:pt idx="12">
                  <c:v>648.1</c:v>
                </c:pt>
                <c:pt idx="13">
                  <c:v>738.70000000000027</c:v>
                </c:pt>
                <c:pt idx="14">
                  <c:v>650.9</c:v>
                </c:pt>
                <c:pt idx="15">
                  <c:v>284.20000000000005</c:v>
                </c:pt>
                <c:pt idx="16">
                  <c:v>341.5</c:v>
                </c:pt>
                <c:pt idx="17">
                  <c:v>401.40000000000003</c:v>
                </c:pt>
                <c:pt idx="18">
                  <c:v>687.3</c:v>
                </c:pt>
                <c:pt idx="19">
                  <c:v>529.99999999999989</c:v>
                </c:pt>
                <c:pt idx="20">
                  <c:v>566.09999999999991</c:v>
                </c:pt>
                <c:pt idx="21">
                  <c:v>575.4</c:v>
                </c:pt>
                <c:pt idx="22">
                  <c:v>642.9</c:v>
                </c:pt>
                <c:pt idx="23">
                  <c:v>550.6</c:v>
                </c:pt>
                <c:pt idx="24">
                  <c:v>370.20000000000005</c:v>
                </c:pt>
                <c:pt idx="25">
                  <c:v>596.5</c:v>
                </c:pt>
                <c:pt idx="26">
                  <c:v>638.70000000000027</c:v>
                </c:pt>
                <c:pt idx="27">
                  <c:v>514.29999999999995</c:v>
                </c:pt>
                <c:pt idx="28">
                  <c:v>617.30000000000007</c:v>
                </c:pt>
                <c:pt idx="29">
                  <c:v>530.59999999999991</c:v>
                </c:pt>
                <c:pt idx="30">
                  <c:v>529</c:v>
                </c:pt>
                <c:pt idx="31">
                  <c:v>560.80000000000007</c:v>
                </c:pt>
                <c:pt idx="32">
                  <c:v>530.1</c:v>
                </c:pt>
                <c:pt idx="33">
                  <c:v>559.99999999999989</c:v>
                </c:pt>
                <c:pt idx="34">
                  <c:v>399.70000000000005</c:v>
                </c:pt>
                <c:pt idx="35">
                  <c:v>616.70000000000005</c:v>
                </c:pt>
                <c:pt idx="36">
                  <c:v>663.89999999999986</c:v>
                </c:pt>
                <c:pt idx="37">
                  <c:v>543.19999999999993</c:v>
                </c:pt>
                <c:pt idx="38">
                  <c:v>545.4</c:v>
                </c:pt>
                <c:pt idx="39">
                  <c:v>546.5</c:v>
                </c:pt>
                <c:pt idx="40">
                  <c:v>415.3</c:v>
                </c:pt>
                <c:pt idx="41">
                  <c:v>506.19999999999993</c:v>
                </c:pt>
                <c:pt idx="42">
                  <c:v>398.90000000000003</c:v>
                </c:pt>
                <c:pt idx="43">
                  <c:v>405.90000000000003</c:v>
                </c:pt>
                <c:pt idx="44">
                  <c:v>469.20000000000005</c:v>
                </c:pt>
                <c:pt idx="45">
                  <c:v>655.9</c:v>
                </c:pt>
                <c:pt idx="46">
                  <c:v>636.4</c:v>
                </c:pt>
                <c:pt idx="47">
                  <c:v>308.59999999999991</c:v>
                </c:pt>
                <c:pt idx="48">
                  <c:v>531.9</c:v>
                </c:pt>
                <c:pt idx="49">
                  <c:v>518.5</c:v>
                </c:pt>
                <c:pt idx="50">
                  <c:v>693.6</c:v>
                </c:pt>
                <c:pt idx="51">
                  <c:v>498.70000000000005</c:v>
                </c:pt>
                <c:pt idx="52">
                  <c:v>800.09999999999991</c:v>
                </c:pt>
                <c:pt idx="53">
                  <c:v>398.40000000000003</c:v>
                </c:pt>
                <c:pt idx="54">
                  <c:v>497.90000000000003</c:v>
                </c:pt>
                <c:pt idx="55">
                  <c:v>408.2999999999999</c:v>
                </c:pt>
                <c:pt idx="56">
                  <c:v>212.70000000000002</c:v>
                </c:pt>
                <c:pt idx="57">
                  <c:v>389.20000000000005</c:v>
                </c:pt>
                <c:pt idx="58">
                  <c:v>619.50000000000011</c:v>
                </c:pt>
                <c:pt idx="59">
                  <c:v>563.1</c:v>
                </c:pt>
                <c:pt idx="60">
                  <c:v>471.2</c:v>
                </c:pt>
                <c:pt idx="61">
                  <c:v>548.69999999999993</c:v>
                </c:pt>
                <c:pt idx="62">
                  <c:v>438.5</c:v>
                </c:pt>
                <c:pt idx="63">
                  <c:v>581.59999999999991</c:v>
                </c:pt>
                <c:pt idx="64">
                  <c:v>574</c:v>
                </c:pt>
                <c:pt idx="65">
                  <c:v>424.7</c:v>
                </c:pt>
                <c:pt idx="66">
                  <c:v>437.5</c:v>
                </c:pt>
                <c:pt idx="67">
                  <c:v>448.30000000000007</c:v>
                </c:pt>
                <c:pt idx="68">
                  <c:v>497.89999999999986</c:v>
                </c:pt>
                <c:pt idx="69">
                  <c:v>434.99999999999989</c:v>
                </c:pt>
                <c:pt idx="70">
                  <c:v>520.29999999999995</c:v>
                </c:pt>
                <c:pt idx="71">
                  <c:v>625.4</c:v>
                </c:pt>
                <c:pt idx="72">
                  <c:v>480.49999999999989</c:v>
                </c:pt>
                <c:pt idx="73">
                  <c:v>362.50000000000006</c:v>
                </c:pt>
                <c:pt idx="74">
                  <c:v>281.90000000000003</c:v>
                </c:pt>
                <c:pt idx="75">
                  <c:v>637.4</c:v>
                </c:pt>
                <c:pt idx="76">
                  <c:v>509.20000000000005</c:v>
                </c:pt>
                <c:pt idx="77">
                  <c:v>416.7</c:v>
                </c:pt>
                <c:pt idx="78">
                  <c:v>493.00000000000011</c:v>
                </c:pt>
                <c:pt idx="79">
                  <c:v>383</c:v>
                </c:pt>
                <c:pt idx="80">
                  <c:v>399</c:v>
                </c:pt>
                <c:pt idx="81">
                  <c:v>387.8</c:v>
                </c:pt>
                <c:pt idx="82">
                  <c:v>473</c:v>
                </c:pt>
                <c:pt idx="83">
                  <c:v>363.19999999999993</c:v>
                </c:pt>
                <c:pt idx="84">
                  <c:v>467.70000000000005</c:v>
                </c:pt>
                <c:pt idx="85">
                  <c:v>603.70000000000005</c:v>
                </c:pt>
                <c:pt idx="86">
                  <c:v>561.09999999999991</c:v>
                </c:pt>
                <c:pt idx="87">
                  <c:v>544.79999999999973</c:v>
                </c:pt>
                <c:pt idx="88">
                  <c:v>412.1</c:v>
                </c:pt>
                <c:pt idx="89">
                  <c:v>360.10000000000008</c:v>
                </c:pt>
                <c:pt idx="90">
                  <c:v>479.3</c:v>
                </c:pt>
                <c:pt idx="91">
                  <c:v>272.2999999999999</c:v>
                </c:pt>
                <c:pt idx="92">
                  <c:v>527.50000000000011</c:v>
                </c:pt>
                <c:pt idx="93">
                  <c:v>546.40000000000009</c:v>
                </c:pt>
                <c:pt idx="94">
                  <c:v>464.90000000000009</c:v>
                </c:pt>
                <c:pt idx="95">
                  <c:v>654.50000000000011</c:v>
                </c:pt>
                <c:pt idx="96">
                  <c:v>542.9</c:v>
                </c:pt>
                <c:pt idx="97">
                  <c:v>315.2999999999999</c:v>
                </c:pt>
                <c:pt idx="98">
                  <c:v>561.99999999999989</c:v>
                </c:pt>
              </c:numCache>
            </c:numRef>
          </c:val>
        </c:ser>
        <c:dLbls/>
        <c:gapWidth val="75"/>
        <c:overlap val="-25"/>
        <c:axId val="36746368"/>
        <c:axId val="36747904"/>
      </c:barChart>
      <c:lineChart>
        <c:grouping val="standard"/>
        <c:ser>
          <c:idx val="1"/>
          <c:order val="1"/>
          <c:tx>
            <c:v>1941-1970</c:v>
          </c:tx>
          <c:spPr>
            <a:ln w="38100">
              <a:solidFill>
                <a:srgbClr val="993300"/>
              </a:solidFill>
              <a:prstDash val="solid"/>
            </a:ln>
          </c:spPr>
          <c:marker>
            <c:symbol val="none"/>
          </c:marker>
          <c:cat>
            <c:strRef>
              <c:f>'\\MET_7\Data\Clima_Info\Precipitation\Area Average Rainfall\2015\[Area_average_1916_2015.xls]Data_AreaAverage_Prec'!$O$20:$O$118</c:f>
              <c:strCache>
                <c:ptCount val="99"/>
                <c:pt idx="0">
                  <c:v>1916/17</c:v>
                </c:pt>
                <c:pt idx="1">
                  <c:v>1917/18</c:v>
                </c:pt>
                <c:pt idx="2">
                  <c:v>1918/19</c:v>
                </c:pt>
                <c:pt idx="3">
                  <c:v>1919/20</c:v>
                </c:pt>
                <c:pt idx="4">
                  <c:v>1920/21</c:v>
                </c:pt>
                <c:pt idx="5">
                  <c:v>1921/22</c:v>
                </c:pt>
                <c:pt idx="6">
                  <c:v>1922/23</c:v>
                </c:pt>
                <c:pt idx="7">
                  <c:v>1923/24</c:v>
                </c:pt>
                <c:pt idx="8">
                  <c:v>1924/25</c:v>
                </c:pt>
                <c:pt idx="9">
                  <c:v>1925/26</c:v>
                </c:pt>
                <c:pt idx="10">
                  <c:v>1926/27</c:v>
                </c:pt>
                <c:pt idx="11">
                  <c:v>1927/28</c:v>
                </c:pt>
                <c:pt idx="12">
                  <c:v>1928/29</c:v>
                </c:pt>
                <c:pt idx="13">
                  <c:v>1929/30</c:v>
                </c:pt>
                <c:pt idx="14">
                  <c:v>1930/31</c:v>
                </c:pt>
                <c:pt idx="15">
                  <c:v>1931/32</c:v>
                </c:pt>
                <c:pt idx="16">
                  <c:v>1932/33</c:v>
                </c:pt>
                <c:pt idx="17">
                  <c:v>1933/34</c:v>
                </c:pt>
                <c:pt idx="18">
                  <c:v>1934/35</c:v>
                </c:pt>
                <c:pt idx="19">
                  <c:v>1935/36</c:v>
                </c:pt>
                <c:pt idx="20">
                  <c:v>1936/37</c:v>
                </c:pt>
                <c:pt idx="21">
                  <c:v>1937/38</c:v>
                </c:pt>
                <c:pt idx="22">
                  <c:v>1938/39</c:v>
                </c:pt>
                <c:pt idx="23">
                  <c:v>1939/40</c:v>
                </c:pt>
                <c:pt idx="24">
                  <c:v>1940/41</c:v>
                </c:pt>
                <c:pt idx="25">
                  <c:v>1941/42</c:v>
                </c:pt>
                <c:pt idx="26">
                  <c:v>1942/43</c:v>
                </c:pt>
                <c:pt idx="27">
                  <c:v>1943/44</c:v>
                </c:pt>
                <c:pt idx="28">
                  <c:v>1944/45</c:v>
                </c:pt>
                <c:pt idx="29">
                  <c:v>1945/46</c:v>
                </c:pt>
                <c:pt idx="30">
                  <c:v>1946/47</c:v>
                </c:pt>
                <c:pt idx="31">
                  <c:v>1947/48</c:v>
                </c:pt>
                <c:pt idx="32">
                  <c:v>1948/49</c:v>
                </c:pt>
                <c:pt idx="33">
                  <c:v>1949/50</c:v>
                </c:pt>
                <c:pt idx="34">
                  <c:v>1950/51</c:v>
                </c:pt>
                <c:pt idx="35">
                  <c:v>1951/52</c:v>
                </c:pt>
                <c:pt idx="36">
                  <c:v>1952/53</c:v>
                </c:pt>
                <c:pt idx="37">
                  <c:v>1953/54</c:v>
                </c:pt>
                <c:pt idx="38">
                  <c:v>1954/55</c:v>
                </c:pt>
                <c:pt idx="39">
                  <c:v>1955/56</c:v>
                </c:pt>
                <c:pt idx="40">
                  <c:v>1956/57</c:v>
                </c:pt>
                <c:pt idx="41">
                  <c:v>1957/58</c:v>
                </c:pt>
                <c:pt idx="42">
                  <c:v>1958/59</c:v>
                </c:pt>
                <c:pt idx="43">
                  <c:v>1959/60</c:v>
                </c:pt>
                <c:pt idx="44">
                  <c:v>1960/61</c:v>
                </c:pt>
                <c:pt idx="45">
                  <c:v>1961/62</c:v>
                </c:pt>
                <c:pt idx="46">
                  <c:v>1962/63</c:v>
                </c:pt>
                <c:pt idx="47">
                  <c:v>1963/64</c:v>
                </c:pt>
                <c:pt idx="48">
                  <c:v>1964/65</c:v>
                </c:pt>
                <c:pt idx="49">
                  <c:v>1965/66</c:v>
                </c:pt>
                <c:pt idx="50">
                  <c:v>1966/67</c:v>
                </c:pt>
                <c:pt idx="51">
                  <c:v>1967/68</c:v>
                </c:pt>
                <c:pt idx="52">
                  <c:v>1968/69</c:v>
                </c:pt>
                <c:pt idx="53">
                  <c:v>1969/70</c:v>
                </c:pt>
                <c:pt idx="54">
                  <c:v>1970/71</c:v>
                </c:pt>
                <c:pt idx="55">
                  <c:v>1971/72</c:v>
                </c:pt>
                <c:pt idx="56">
                  <c:v>1972/73</c:v>
                </c:pt>
                <c:pt idx="57">
                  <c:v>1973/74</c:v>
                </c:pt>
                <c:pt idx="58">
                  <c:v>1974/75</c:v>
                </c:pt>
                <c:pt idx="59">
                  <c:v>1975/76</c:v>
                </c:pt>
                <c:pt idx="60">
                  <c:v>1976/77</c:v>
                </c:pt>
                <c:pt idx="61">
                  <c:v>1977/78</c:v>
                </c:pt>
                <c:pt idx="62">
                  <c:v>1978/79</c:v>
                </c:pt>
                <c:pt idx="63">
                  <c:v>1979/80</c:v>
                </c:pt>
                <c:pt idx="64">
                  <c:v>1980/81</c:v>
                </c:pt>
                <c:pt idx="65">
                  <c:v>1981/82</c:v>
                </c:pt>
                <c:pt idx="66">
                  <c:v>1982/83</c:v>
                </c:pt>
                <c:pt idx="67">
                  <c:v>1983/84</c:v>
                </c:pt>
                <c:pt idx="68">
                  <c:v>1984/85</c:v>
                </c:pt>
                <c:pt idx="69">
                  <c:v>1985/86</c:v>
                </c:pt>
                <c:pt idx="70">
                  <c:v>1986/87</c:v>
                </c:pt>
                <c:pt idx="71">
                  <c:v>1987/88</c:v>
                </c:pt>
                <c:pt idx="72">
                  <c:v>1988/89</c:v>
                </c:pt>
                <c:pt idx="73">
                  <c:v>1989/90</c:v>
                </c:pt>
                <c:pt idx="74">
                  <c:v>1990/91</c:v>
                </c:pt>
                <c:pt idx="75">
                  <c:v>1991/92</c:v>
                </c:pt>
                <c:pt idx="76">
                  <c:v>1992/93</c:v>
                </c:pt>
                <c:pt idx="77">
                  <c:v>1993/94</c:v>
                </c:pt>
                <c:pt idx="78">
                  <c:v>1994/95</c:v>
                </c:pt>
                <c:pt idx="79">
                  <c:v>1995/96</c:v>
                </c:pt>
                <c:pt idx="80">
                  <c:v>1996/97</c:v>
                </c:pt>
                <c:pt idx="81">
                  <c:v>1997/98</c:v>
                </c:pt>
                <c:pt idx="82">
                  <c:v>1998/99</c:v>
                </c:pt>
                <c:pt idx="83">
                  <c:v>1999/00</c:v>
                </c:pt>
                <c:pt idx="84">
                  <c:v>2000/01</c:v>
                </c:pt>
                <c:pt idx="85">
                  <c:v>2001/02</c:v>
                </c:pt>
                <c:pt idx="86">
                  <c:v>2002/03</c:v>
                </c:pt>
                <c:pt idx="87">
                  <c:v>2003/04</c:v>
                </c:pt>
                <c:pt idx="88">
                  <c:v>2004/05</c:v>
                </c:pt>
                <c:pt idx="89">
                  <c:v>2005/06</c:v>
                </c:pt>
                <c:pt idx="90">
                  <c:v>2006/07</c:v>
                </c:pt>
                <c:pt idx="91">
                  <c:v>2007/08</c:v>
                </c:pt>
                <c:pt idx="92">
                  <c:v>2008/09</c:v>
                </c:pt>
                <c:pt idx="93">
                  <c:v>2009/10</c:v>
                </c:pt>
                <c:pt idx="94">
                  <c:v>2010/11</c:v>
                </c:pt>
                <c:pt idx="95">
                  <c:v>2011/12</c:v>
                </c:pt>
                <c:pt idx="96">
                  <c:v>2012/13</c:v>
                </c:pt>
                <c:pt idx="97">
                  <c:v>2013/14</c:v>
                </c:pt>
                <c:pt idx="98">
                  <c:v>2014/15</c:v>
                </c:pt>
              </c:strCache>
            </c:strRef>
          </c:cat>
          <c:val>
            <c:numRef>
              <c:f>'\\MET_7\Data\Clima_Info\Precipitation\Area Average Rainfall\2015\[Area_average_1916_2015.xls]Data_AreaAverage_Prec'!$Q$20:$Q$109</c:f>
              <c:numCache>
                <c:formatCode>General</c:formatCode>
                <c:ptCount val="90"/>
                <c:pt idx="24">
                  <c:v>533</c:v>
                </c:pt>
                <c:pt idx="25">
                  <c:v>533</c:v>
                </c:pt>
                <c:pt idx="26">
                  <c:v>533</c:v>
                </c:pt>
                <c:pt idx="27">
                  <c:v>533</c:v>
                </c:pt>
                <c:pt idx="28">
                  <c:v>533</c:v>
                </c:pt>
                <c:pt idx="29">
                  <c:v>533</c:v>
                </c:pt>
                <c:pt idx="30">
                  <c:v>533</c:v>
                </c:pt>
                <c:pt idx="31">
                  <c:v>533</c:v>
                </c:pt>
                <c:pt idx="32">
                  <c:v>533</c:v>
                </c:pt>
                <c:pt idx="33">
                  <c:v>533</c:v>
                </c:pt>
                <c:pt idx="34">
                  <c:v>533</c:v>
                </c:pt>
                <c:pt idx="35">
                  <c:v>533</c:v>
                </c:pt>
                <c:pt idx="36">
                  <c:v>533</c:v>
                </c:pt>
                <c:pt idx="37">
                  <c:v>533</c:v>
                </c:pt>
                <c:pt idx="38">
                  <c:v>533</c:v>
                </c:pt>
                <c:pt idx="39">
                  <c:v>533</c:v>
                </c:pt>
                <c:pt idx="40">
                  <c:v>533</c:v>
                </c:pt>
                <c:pt idx="41">
                  <c:v>533</c:v>
                </c:pt>
                <c:pt idx="42">
                  <c:v>533</c:v>
                </c:pt>
                <c:pt idx="43">
                  <c:v>533</c:v>
                </c:pt>
                <c:pt idx="44">
                  <c:v>533</c:v>
                </c:pt>
                <c:pt idx="45">
                  <c:v>533</c:v>
                </c:pt>
                <c:pt idx="46">
                  <c:v>533</c:v>
                </c:pt>
                <c:pt idx="47">
                  <c:v>533</c:v>
                </c:pt>
                <c:pt idx="48">
                  <c:v>533</c:v>
                </c:pt>
                <c:pt idx="49">
                  <c:v>533</c:v>
                </c:pt>
                <c:pt idx="50">
                  <c:v>533</c:v>
                </c:pt>
                <c:pt idx="51">
                  <c:v>533</c:v>
                </c:pt>
                <c:pt idx="52">
                  <c:v>533</c:v>
                </c:pt>
                <c:pt idx="53">
                  <c:v>533</c:v>
                </c:pt>
              </c:numCache>
            </c:numRef>
          </c:val>
        </c:ser>
        <c:ser>
          <c:idx val="2"/>
          <c:order val="2"/>
          <c:tx>
            <c:v>1951-1980</c:v>
          </c:tx>
          <c:spPr>
            <a:ln w="38100">
              <a:solidFill>
                <a:srgbClr val="0000FF"/>
              </a:solidFill>
              <a:prstDash val="solid"/>
            </a:ln>
          </c:spPr>
          <c:marker>
            <c:symbol val="none"/>
          </c:marker>
          <c:cat>
            <c:strRef>
              <c:f>'\\MET_7\Data\Clima_Info\Precipitation\Area Average Rainfall\2015\[Area_average_1916_2015.xls]Data_AreaAverage_Prec'!$O$20:$O$118</c:f>
              <c:strCache>
                <c:ptCount val="99"/>
                <c:pt idx="0">
                  <c:v>1916/17</c:v>
                </c:pt>
                <c:pt idx="1">
                  <c:v>1917/18</c:v>
                </c:pt>
                <c:pt idx="2">
                  <c:v>1918/19</c:v>
                </c:pt>
                <c:pt idx="3">
                  <c:v>1919/20</c:v>
                </c:pt>
                <c:pt idx="4">
                  <c:v>1920/21</c:v>
                </c:pt>
                <c:pt idx="5">
                  <c:v>1921/22</c:v>
                </c:pt>
                <c:pt idx="6">
                  <c:v>1922/23</c:v>
                </c:pt>
                <c:pt idx="7">
                  <c:v>1923/24</c:v>
                </c:pt>
                <c:pt idx="8">
                  <c:v>1924/25</c:v>
                </c:pt>
                <c:pt idx="9">
                  <c:v>1925/26</c:v>
                </c:pt>
                <c:pt idx="10">
                  <c:v>1926/27</c:v>
                </c:pt>
                <c:pt idx="11">
                  <c:v>1927/28</c:v>
                </c:pt>
                <c:pt idx="12">
                  <c:v>1928/29</c:v>
                </c:pt>
                <c:pt idx="13">
                  <c:v>1929/30</c:v>
                </c:pt>
                <c:pt idx="14">
                  <c:v>1930/31</c:v>
                </c:pt>
                <c:pt idx="15">
                  <c:v>1931/32</c:v>
                </c:pt>
                <c:pt idx="16">
                  <c:v>1932/33</c:v>
                </c:pt>
                <c:pt idx="17">
                  <c:v>1933/34</c:v>
                </c:pt>
                <c:pt idx="18">
                  <c:v>1934/35</c:v>
                </c:pt>
                <c:pt idx="19">
                  <c:v>1935/36</c:v>
                </c:pt>
                <c:pt idx="20">
                  <c:v>1936/37</c:v>
                </c:pt>
                <c:pt idx="21">
                  <c:v>1937/38</c:v>
                </c:pt>
                <c:pt idx="22">
                  <c:v>1938/39</c:v>
                </c:pt>
                <c:pt idx="23">
                  <c:v>1939/40</c:v>
                </c:pt>
                <c:pt idx="24">
                  <c:v>1940/41</c:v>
                </c:pt>
                <c:pt idx="25">
                  <c:v>1941/42</c:v>
                </c:pt>
                <c:pt idx="26">
                  <c:v>1942/43</c:v>
                </c:pt>
                <c:pt idx="27">
                  <c:v>1943/44</c:v>
                </c:pt>
                <c:pt idx="28">
                  <c:v>1944/45</c:v>
                </c:pt>
                <c:pt idx="29">
                  <c:v>1945/46</c:v>
                </c:pt>
                <c:pt idx="30">
                  <c:v>1946/47</c:v>
                </c:pt>
                <c:pt idx="31">
                  <c:v>1947/48</c:v>
                </c:pt>
                <c:pt idx="32">
                  <c:v>1948/49</c:v>
                </c:pt>
                <c:pt idx="33">
                  <c:v>1949/50</c:v>
                </c:pt>
                <c:pt idx="34">
                  <c:v>1950/51</c:v>
                </c:pt>
                <c:pt idx="35">
                  <c:v>1951/52</c:v>
                </c:pt>
                <c:pt idx="36">
                  <c:v>1952/53</c:v>
                </c:pt>
                <c:pt idx="37">
                  <c:v>1953/54</c:v>
                </c:pt>
                <c:pt idx="38">
                  <c:v>1954/55</c:v>
                </c:pt>
                <c:pt idx="39">
                  <c:v>1955/56</c:v>
                </c:pt>
                <c:pt idx="40">
                  <c:v>1956/57</c:v>
                </c:pt>
                <c:pt idx="41">
                  <c:v>1957/58</c:v>
                </c:pt>
                <c:pt idx="42">
                  <c:v>1958/59</c:v>
                </c:pt>
                <c:pt idx="43">
                  <c:v>1959/60</c:v>
                </c:pt>
                <c:pt idx="44">
                  <c:v>1960/61</c:v>
                </c:pt>
                <c:pt idx="45">
                  <c:v>1961/62</c:v>
                </c:pt>
                <c:pt idx="46">
                  <c:v>1962/63</c:v>
                </c:pt>
                <c:pt idx="47">
                  <c:v>1963/64</c:v>
                </c:pt>
                <c:pt idx="48">
                  <c:v>1964/65</c:v>
                </c:pt>
                <c:pt idx="49">
                  <c:v>1965/66</c:v>
                </c:pt>
                <c:pt idx="50">
                  <c:v>1966/67</c:v>
                </c:pt>
                <c:pt idx="51">
                  <c:v>1967/68</c:v>
                </c:pt>
                <c:pt idx="52">
                  <c:v>1968/69</c:v>
                </c:pt>
                <c:pt idx="53">
                  <c:v>1969/70</c:v>
                </c:pt>
                <c:pt idx="54">
                  <c:v>1970/71</c:v>
                </c:pt>
                <c:pt idx="55">
                  <c:v>1971/72</c:v>
                </c:pt>
                <c:pt idx="56">
                  <c:v>1972/73</c:v>
                </c:pt>
                <c:pt idx="57">
                  <c:v>1973/74</c:v>
                </c:pt>
                <c:pt idx="58">
                  <c:v>1974/75</c:v>
                </c:pt>
                <c:pt idx="59">
                  <c:v>1975/76</c:v>
                </c:pt>
                <c:pt idx="60">
                  <c:v>1976/77</c:v>
                </c:pt>
                <c:pt idx="61">
                  <c:v>1977/78</c:v>
                </c:pt>
                <c:pt idx="62">
                  <c:v>1978/79</c:v>
                </c:pt>
                <c:pt idx="63">
                  <c:v>1979/80</c:v>
                </c:pt>
                <c:pt idx="64">
                  <c:v>1980/81</c:v>
                </c:pt>
                <c:pt idx="65">
                  <c:v>1981/82</c:v>
                </c:pt>
                <c:pt idx="66">
                  <c:v>1982/83</c:v>
                </c:pt>
                <c:pt idx="67">
                  <c:v>1983/84</c:v>
                </c:pt>
                <c:pt idx="68">
                  <c:v>1984/85</c:v>
                </c:pt>
                <c:pt idx="69">
                  <c:v>1985/86</c:v>
                </c:pt>
                <c:pt idx="70">
                  <c:v>1986/87</c:v>
                </c:pt>
                <c:pt idx="71">
                  <c:v>1987/88</c:v>
                </c:pt>
                <c:pt idx="72">
                  <c:v>1988/89</c:v>
                </c:pt>
                <c:pt idx="73">
                  <c:v>1989/90</c:v>
                </c:pt>
                <c:pt idx="74">
                  <c:v>1990/91</c:v>
                </c:pt>
                <c:pt idx="75">
                  <c:v>1991/92</c:v>
                </c:pt>
                <c:pt idx="76">
                  <c:v>1992/93</c:v>
                </c:pt>
                <c:pt idx="77">
                  <c:v>1993/94</c:v>
                </c:pt>
                <c:pt idx="78">
                  <c:v>1994/95</c:v>
                </c:pt>
                <c:pt idx="79">
                  <c:v>1995/96</c:v>
                </c:pt>
                <c:pt idx="80">
                  <c:v>1996/97</c:v>
                </c:pt>
                <c:pt idx="81">
                  <c:v>1997/98</c:v>
                </c:pt>
                <c:pt idx="82">
                  <c:v>1998/99</c:v>
                </c:pt>
                <c:pt idx="83">
                  <c:v>1999/00</c:v>
                </c:pt>
                <c:pt idx="84">
                  <c:v>2000/01</c:v>
                </c:pt>
                <c:pt idx="85">
                  <c:v>2001/02</c:v>
                </c:pt>
                <c:pt idx="86">
                  <c:v>2002/03</c:v>
                </c:pt>
                <c:pt idx="87">
                  <c:v>2003/04</c:v>
                </c:pt>
                <c:pt idx="88">
                  <c:v>2004/05</c:v>
                </c:pt>
                <c:pt idx="89">
                  <c:v>2005/06</c:v>
                </c:pt>
                <c:pt idx="90">
                  <c:v>2006/07</c:v>
                </c:pt>
                <c:pt idx="91">
                  <c:v>2007/08</c:v>
                </c:pt>
                <c:pt idx="92">
                  <c:v>2008/09</c:v>
                </c:pt>
                <c:pt idx="93">
                  <c:v>2009/10</c:v>
                </c:pt>
                <c:pt idx="94">
                  <c:v>2010/11</c:v>
                </c:pt>
                <c:pt idx="95">
                  <c:v>2011/12</c:v>
                </c:pt>
                <c:pt idx="96">
                  <c:v>2012/13</c:v>
                </c:pt>
                <c:pt idx="97">
                  <c:v>2013/14</c:v>
                </c:pt>
                <c:pt idx="98">
                  <c:v>2014/15</c:v>
                </c:pt>
              </c:strCache>
            </c:strRef>
          </c:cat>
          <c:val>
            <c:numRef>
              <c:f>'\\MET_7\Data\Clima_Info\Precipitation\Area Average Rainfall\2015\[Area_average_1916_2015.xls]Data_AreaAverage_Prec'!$R$20:$R$109</c:f>
              <c:numCache>
                <c:formatCode>General</c:formatCode>
                <c:ptCount val="90"/>
                <c:pt idx="34">
                  <c:v>515</c:v>
                </c:pt>
                <c:pt idx="35">
                  <c:v>515</c:v>
                </c:pt>
                <c:pt idx="36">
                  <c:v>515</c:v>
                </c:pt>
                <c:pt idx="37">
                  <c:v>515</c:v>
                </c:pt>
                <c:pt idx="38">
                  <c:v>515</c:v>
                </c:pt>
                <c:pt idx="39">
                  <c:v>515</c:v>
                </c:pt>
                <c:pt idx="40">
                  <c:v>515</c:v>
                </c:pt>
                <c:pt idx="41">
                  <c:v>515</c:v>
                </c:pt>
                <c:pt idx="42">
                  <c:v>515</c:v>
                </c:pt>
                <c:pt idx="43">
                  <c:v>515</c:v>
                </c:pt>
                <c:pt idx="44">
                  <c:v>515</c:v>
                </c:pt>
                <c:pt idx="45">
                  <c:v>515</c:v>
                </c:pt>
                <c:pt idx="46">
                  <c:v>515</c:v>
                </c:pt>
                <c:pt idx="47">
                  <c:v>515</c:v>
                </c:pt>
                <c:pt idx="48">
                  <c:v>515</c:v>
                </c:pt>
                <c:pt idx="49">
                  <c:v>515</c:v>
                </c:pt>
                <c:pt idx="50">
                  <c:v>515</c:v>
                </c:pt>
                <c:pt idx="51">
                  <c:v>515</c:v>
                </c:pt>
                <c:pt idx="52">
                  <c:v>515</c:v>
                </c:pt>
                <c:pt idx="53">
                  <c:v>515</c:v>
                </c:pt>
                <c:pt idx="54">
                  <c:v>515</c:v>
                </c:pt>
                <c:pt idx="55">
                  <c:v>515</c:v>
                </c:pt>
                <c:pt idx="56">
                  <c:v>515</c:v>
                </c:pt>
                <c:pt idx="57">
                  <c:v>515</c:v>
                </c:pt>
                <c:pt idx="58">
                  <c:v>515</c:v>
                </c:pt>
                <c:pt idx="59">
                  <c:v>515</c:v>
                </c:pt>
                <c:pt idx="60">
                  <c:v>515</c:v>
                </c:pt>
                <c:pt idx="61">
                  <c:v>515</c:v>
                </c:pt>
                <c:pt idx="62">
                  <c:v>515</c:v>
                </c:pt>
                <c:pt idx="63">
                  <c:v>515</c:v>
                </c:pt>
              </c:numCache>
            </c:numRef>
          </c:val>
        </c:ser>
        <c:ser>
          <c:idx val="3"/>
          <c:order val="3"/>
          <c:tx>
            <c:v>1961-1990</c:v>
          </c:tx>
          <c:spPr>
            <a:ln w="38100">
              <a:solidFill>
                <a:srgbClr val="FF0000"/>
              </a:solidFill>
              <a:prstDash val="solid"/>
            </a:ln>
          </c:spPr>
          <c:marker>
            <c:symbol val="none"/>
          </c:marker>
          <c:cat>
            <c:strRef>
              <c:f>'\\MET_7\Data\Clima_Info\Precipitation\Area Average Rainfall\2015\[Area_average_1916_2015.xls]Data_AreaAverage_Prec'!$O$20:$O$118</c:f>
              <c:strCache>
                <c:ptCount val="99"/>
                <c:pt idx="0">
                  <c:v>1916/17</c:v>
                </c:pt>
                <c:pt idx="1">
                  <c:v>1917/18</c:v>
                </c:pt>
                <c:pt idx="2">
                  <c:v>1918/19</c:v>
                </c:pt>
                <c:pt idx="3">
                  <c:v>1919/20</c:v>
                </c:pt>
                <c:pt idx="4">
                  <c:v>1920/21</c:v>
                </c:pt>
                <c:pt idx="5">
                  <c:v>1921/22</c:v>
                </c:pt>
                <c:pt idx="6">
                  <c:v>1922/23</c:v>
                </c:pt>
                <c:pt idx="7">
                  <c:v>1923/24</c:v>
                </c:pt>
                <c:pt idx="8">
                  <c:v>1924/25</c:v>
                </c:pt>
                <c:pt idx="9">
                  <c:v>1925/26</c:v>
                </c:pt>
                <c:pt idx="10">
                  <c:v>1926/27</c:v>
                </c:pt>
                <c:pt idx="11">
                  <c:v>1927/28</c:v>
                </c:pt>
                <c:pt idx="12">
                  <c:v>1928/29</c:v>
                </c:pt>
                <c:pt idx="13">
                  <c:v>1929/30</c:v>
                </c:pt>
                <c:pt idx="14">
                  <c:v>1930/31</c:v>
                </c:pt>
                <c:pt idx="15">
                  <c:v>1931/32</c:v>
                </c:pt>
                <c:pt idx="16">
                  <c:v>1932/33</c:v>
                </c:pt>
                <c:pt idx="17">
                  <c:v>1933/34</c:v>
                </c:pt>
                <c:pt idx="18">
                  <c:v>1934/35</c:v>
                </c:pt>
                <c:pt idx="19">
                  <c:v>1935/36</c:v>
                </c:pt>
                <c:pt idx="20">
                  <c:v>1936/37</c:v>
                </c:pt>
                <c:pt idx="21">
                  <c:v>1937/38</c:v>
                </c:pt>
                <c:pt idx="22">
                  <c:v>1938/39</c:v>
                </c:pt>
                <c:pt idx="23">
                  <c:v>1939/40</c:v>
                </c:pt>
                <c:pt idx="24">
                  <c:v>1940/41</c:v>
                </c:pt>
                <c:pt idx="25">
                  <c:v>1941/42</c:v>
                </c:pt>
                <c:pt idx="26">
                  <c:v>1942/43</c:v>
                </c:pt>
                <c:pt idx="27">
                  <c:v>1943/44</c:v>
                </c:pt>
                <c:pt idx="28">
                  <c:v>1944/45</c:v>
                </c:pt>
                <c:pt idx="29">
                  <c:v>1945/46</c:v>
                </c:pt>
                <c:pt idx="30">
                  <c:v>1946/47</c:v>
                </c:pt>
                <c:pt idx="31">
                  <c:v>1947/48</c:v>
                </c:pt>
                <c:pt idx="32">
                  <c:v>1948/49</c:v>
                </c:pt>
                <c:pt idx="33">
                  <c:v>1949/50</c:v>
                </c:pt>
                <c:pt idx="34">
                  <c:v>1950/51</c:v>
                </c:pt>
                <c:pt idx="35">
                  <c:v>1951/52</c:v>
                </c:pt>
                <c:pt idx="36">
                  <c:v>1952/53</c:v>
                </c:pt>
                <c:pt idx="37">
                  <c:v>1953/54</c:v>
                </c:pt>
                <c:pt idx="38">
                  <c:v>1954/55</c:v>
                </c:pt>
                <c:pt idx="39">
                  <c:v>1955/56</c:v>
                </c:pt>
                <c:pt idx="40">
                  <c:v>1956/57</c:v>
                </c:pt>
                <c:pt idx="41">
                  <c:v>1957/58</c:v>
                </c:pt>
                <c:pt idx="42">
                  <c:v>1958/59</c:v>
                </c:pt>
                <c:pt idx="43">
                  <c:v>1959/60</c:v>
                </c:pt>
                <c:pt idx="44">
                  <c:v>1960/61</c:v>
                </c:pt>
                <c:pt idx="45">
                  <c:v>1961/62</c:v>
                </c:pt>
                <c:pt idx="46">
                  <c:v>1962/63</c:v>
                </c:pt>
                <c:pt idx="47">
                  <c:v>1963/64</c:v>
                </c:pt>
                <c:pt idx="48">
                  <c:v>1964/65</c:v>
                </c:pt>
                <c:pt idx="49">
                  <c:v>1965/66</c:v>
                </c:pt>
                <c:pt idx="50">
                  <c:v>1966/67</c:v>
                </c:pt>
                <c:pt idx="51">
                  <c:v>1967/68</c:v>
                </c:pt>
                <c:pt idx="52">
                  <c:v>1968/69</c:v>
                </c:pt>
                <c:pt idx="53">
                  <c:v>1969/70</c:v>
                </c:pt>
                <c:pt idx="54">
                  <c:v>1970/71</c:v>
                </c:pt>
                <c:pt idx="55">
                  <c:v>1971/72</c:v>
                </c:pt>
                <c:pt idx="56">
                  <c:v>1972/73</c:v>
                </c:pt>
                <c:pt idx="57">
                  <c:v>1973/74</c:v>
                </c:pt>
                <c:pt idx="58">
                  <c:v>1974/75</c:v>
                </c:pt>
                <c:pt idx="59">
                  <c:v>1975/76</c:v>
                </c:pt>
                <c:pt idx="60">
                  <c:v>1976/77</c:v>
                </c:pt>
                <c:pt idx="61">
                  <c:v>1977/78</c:v>
                </c:pt>
                <c:pt idx="62">
                  <c:v>1978/79</c:v>
                </c:pt>
                <c:pt idx="63">
                  <c:v>1979/80</c:v>
                </c:pt>
                <c:pt idx="64">
                  <c:v>1980/81</c:v>
                </c:pt>
                <c:pt idx="65">
                  <c:v>1981/82</c:v>
                </c:pt>
                <c:pt idx="66">
                  <c:v>1982/83</c:v>
                </c:pt>
                <c:pt idx="67">
                  <c:v>1983/84</c:v>
                </c:pt>
                <c:pt idx="68">
                  <c:v>1984/85</c:v>
                </c:pt>
                <c:pt idx="69">
                  <c:v>1985/86</c:v>
                </c:pt>
                <c:pt idx="70">
                  <c:v>1986/87</c:v>
                </c:pt>
                <c:pt idx="71">
                  <c:v>1987/88</c:v>
                </c:pt>
                <c:pt idx="72">
                  <c:v>1988/89</c:v>
                </c:pt>
                <c:pt idx="73">
                  <c:v>1989/90</c:v>
                </c:pt>
                <c:pt idx="74">
                  <c:v>1990/91</c:v>
                </c:pt>
                <c:pt idx="75">
                  <c:v>1991/92</c:v>
                </c:pt>
                <c:pt idx="76">
                  <c:v>1992/93</c:v>
                </c:pt>
                <c:pt idx="77">
                  <c:v>1993/94</c:v>
                </c:pt>
                <c:pt idx="78">
                  <c:v>1994/95</c:v>
                </c:pt>
                <c:pt idx="79">
                  <c:v>1995/96</c:v>
                </c:pt>
                <c:pt idx="80">
                  <c:v>1996/97</c:v>
                </c:pt>
                <c:pt idx="81">
                  <c:v>1997/98</c:v>
                </c:pt>
                <c:pt idx="82">
                  <c:v>1998/99</c:v>
                </c:pt>
                <c:pt idx="83">
                  <c:v>1999/00</c:v>
                </c:pt>
                <c:pt idx="84">
                  <c:v>2000/01</c:v>
                </c:pt>
                <c:pt idx="85">
                  <c:v>2001/02</c:v>
                </c:pt>
                <c:pt idx="86">
                  <c:v>2002/03</c:v>
                </c:pt>
                <c:pt idx="87">
                  <c:v>2003/04</c:v>
                </c:pt>
                <c:pt idx="88">
                  <c:v>2004/05</c:v>
                </c:pt>
                <c:pt idx="89">
                  <c:v>2005/06</c:v>
                </c:pt>
                <c:pt idx="90">
                  <c:v>2006/07</c:v>
                </c:pt>
                <c:pt idx="91">
                  <c:v>2007/08</c:v>
                </c:pt>
                <c:pt idx="92">
                  <c:v>2008/09</c:v>
                </c:pt>
                <c:pt idx="93">
                  <c:v>2009/10</c:v>
                </c:pt>
                <c:pt idx="94">
                  <c:v>2010/11</c:v>
                </c:pt>
                <c:pt idx="95">
                  <c:v>2011/12</c:v>
                </c:pt>
                <c:pt idx="96">
                  <c:v>2012/13</c:v>
                </c:pt>
                <c:pt idx="97">
                  <c:v>2013/14</c:v>
                </c:pt>
                <c:pt idx="98">
                  <c:v>2014/15</c:v>
                </c:pt>
              </c:strCache>
            </c:strRef>
          </c:cat>
          <c:val>
            <c:numRef>
              <c:f>'\\MET_7\Data\Clima_Info\Precipitation\Area Average Rainfall\2015\[Area_average_1916_2015.xls]Data_AreaAverage_Prec'!$S$20:$S$109</c:f>
              <c:numCache>
                <c:formatCode>General</c:formatCode>
                <c:ptCount val="90"/>
                <c:pt idx="44">
                  <c:v>503</c:v>
                </c:pt>
                <c:pt idx="45">
                  <c:v>503</c:v>
                </c:pt>
                <c:pt idx="46">
                  <c:v>503</c:v>
                </c:pt>
                <c:pt idx="47">
                  <c:v>503</c:v>
                </c:pt>
                <c:pt idx="48">
                  <c:v>503</c:v>
                </c:pt>
                <c:pt idx="49">
                  <c:v>503</c:v>
                </c:pt>
                <c:pt idx="50">
                  <c:v>503</c:v>
                </c:pt>
                <c:pt idx="51">
                  <c:v>503</c:v>
                </c:pt>
                <c:pt idx="52">
                  <c:v>503</c:v>
                </c:pt>
                <c:pt idx="53">
                  <c:v>503</c:v>
                </c:pt>
                <c:pt idx="54">
                  <c:v>503</c:v>
                </c:pt>
                <c:pt idx="55">
                  <c:v>503</c:v>
                </c:pt>
                <c:pt idx="56">
                  <c:v>503</c:v>
                </c:pt>
                <c:pt idx="57">
                  <c:v>503</c:v>
                </c:pt>
                <c:pt idx="58">
                  <c:v>503</c:v>
                </c:pt>
                <c:pt idx="59">
                  <c:v>503</c:v>
                </c:pt>
                <c:pt idx="60">
                  <c:v>503</c:v>
                </c:pt>
                <c:pt idx="61">
                  <c:v>503</c:v>
                </c:pt>
                <c:pt idx="62">
                  <c:v>503</c:v>
                </c:pt>
                <c:pt idx="63">
                  <c:v>503</c:v>
                </c:pt>
                <c:pt idx="64">
                  <c:v>503</c:v>
                </c:pt>
                <c:pt idx="65">
                  <c:v>503</c:v>
                </c:pt>
                <c:pt idx="66">
                  <c:v>503</c:v>
                </c:pt>
                <c:pt idx="67">
                  <c:v>503</c:v>
                </c:pt>
                <c:pt idx="68">
                  <c:v>503</c:v>
                </c:pt>
                <c:pt idx="69">
                  <c:v>503</c:v>
                </c:pt>
                <c:pt idx="70">
                  <c:v>503</c:v>
                </c:pt>
                <c:pt idx="71">
                  <c:v>503</c:v>
                </c:pt>
                <c:pt idx="72">
                  <c:v>503</c:v>
                </c:pt>
                <c:pt idx="73">
                  <c:v>503</c:v>
                </c:pt>
              </c:numCache>
            </c:numRef>
          </c:val>
        </c:ser>
        <c:ser>
          <c:idx val="4"/>
          <c:order val="4"/>
          <c:tx>
            <c:v>1971-2000</c:v>
          </c:tx>
          <c:spPr>
            <a:ln w="38100">
              <a:solidFill>
                <a:srgbClr val="003300"/>
              </a:solidFill>
              <a:prstDash val="solid"/>
            </a:ln>
          </c:spPr>
          <c:marker>
            <c:symbol val="none"/>
          </c:marker>
          <c:cat>
            <c:strRef>
              <c:f>'\\MET_7\Data\Clima_Info\Precipitation\Area Average Rainfall\2015\[Area_average_1916_2015.xls]Data_AreaAverage_Prec'!$O$20:$O$118</c:f>
              <c:strCache>
                <c:ptCount val="99"/>
                <c:pt idx="0">
                  <c:v>1916/17</c:v>
                </c:pt>
                <c:pt idx="1">
                  <c:v>1917/18</c:v>
                </c:pt>
                <c:pt idx="2">
                  <c:v>1918/19</c:v>
                </c:pt>
                <c:pt idx="3">
                  <c:v>1919/20</c:v>
                </c:pt>
                <c:pt idx="4">
                  <c:v>1920/21</c:v>
                </c:pt>
                <c:pt idx="5">
                  <c:v>1921/22</c:v>
                </c:pt>
                <c:pt idx="6">
                  <c:v>1922/23</c:v>
                </c:pt>
                <c:pt idx="7">
                  <c:v>1923/24</c:v>
                </c:pt>
                <c:pt idx="8">
                  <c:v>1924/25</c:v>
                </c:pt>
                <c:pt idx="9">
                  <c:v>1925/26</c:v>
                </c:pt>
                <c:pt idx="10">
                  <c:v>1926/27</c:v>
                </c:pt>
                <c:pt idx="11">
                  <c:v>1927/28</c:v>
                </c:pt>
                <c:pt idx="12">
                  <c:v>1928/29</c:v>
                </c:pt>
                <c:pt idx="13">
                  <c:v>1929/30</c:v>
                </c:pt>
                <c:pt idx="14">
                  <c:v>1930/31</c:v>
                </c:pt>
                <c:pt idx="15">
                  <c:v>1931/32</c:v>
                </c:pt>
                <c:pt idx="16">
                  <c:v>1932/33</c:v>
                </c:pt>
                <c:pt idx="17">
                  <c:v>1933/34</c:v>
                </c:pt>
                <c:pt idx="18">
                  <c:v>1934/35</c:v>
                </c:pt>
                <c:pt idx="19">
                  <c:v>1935/36</c:v>
                </c:pt>
                <c:pt idx="20">
                  <c:v>1936/37</c:v>
                </c:pt>
                <c:pt idx="21">
                  <c:v>1937/38</c:v>
                </c:pt>
                <c:pt idx="22">
                  <c:v>1938/39</c:v>
                </c:pt>
                <c:pt idx="23">
                  <c:v>1939/40</c:v>
                </c:pt>
                <c:pt idx="24">
                  <c:v>1940/41</c:v>
                </c:pt>
                <c:pt idx="25">
                  <c:v>1941/42</c:v>
                </c:pt>
                <c:pt idx="26">
                  <c:v>1942/43</c:v>
                </c:pt>
                <c:pt idx="27">
                  <c:v>1943/44</c:v>
                </c:pt>
                <c:pt idx="28">
                  <c:v>1944/45</c:v>
                </c:pt>
                <c:pt idx="29">
                  <c:v>1945/46</c:v>
                </c:pt>
                <c:pt idx="30">
                  <c:v>1946/47</c:v>
                </c:pt>
                <c:pt idx="31">
                  <c:v>1947/48</c:v>
                </c:pt>
                <c:pt idx="32">
                  <c:v>1948/49</c:v>
                </c:pt>
                <c:pt idx="33">
                  <c:v>1949/50</c:v>
                </c:pt>
                <c:pt idx="34">
                  <c:v>1950/51</c:v>
                </c:pt>
                <c:pt idx="35">
                  <c:v>1951/52</c:v>
                </c:pt>
                <c:pt idx="36">
                  <c:v>1952/53</c:v>
                </c:pt>
                <c:pt idx="37">
                  <c:v>1953/54</c:v>
                </c:pt>
                <c:pt idx="38">
                  <c:v>1954/55</c:v>
                </c:pt>
                <c:pt idx="39">
                  <c:v>1955/56</c:v>
                </c:pt>
                <c:pt idx="40">
                  <c:v>1956/57</c:v>
                </c:pt>
                <c:pt idx="41">
                  <c:v>1957/58</c:v>
                </c:pt>
                <c:pt idx="42">
                  <c:v>1958/59</c:v>
                </c:pt>
                <c:pt idx="43">
                  <c:v>1959/60</c:v>
                </c:pt>
                <c:pt idx="44">
                  <c:v>1960/61</c:v>
                </c:pt>
                <c:pt idx="45">
                  <c:v>1961/62</c:v>
                </c:pt>
                <c:pt idx="46">
                  <c:v>1962/63</c:v>
                </c:pt>
                <c:pt idx="47">
                  <c:v>1963/64</c:v>
                </c:pt>
                <c:pt idx="48">
                  <c:v>1964/65</c:v>
                </c:pt>
                <c:pt idx="49">
                  <c:v>1965/66</c:v>
                </c:pt>
                <c:pt idx="50">
                  <c:v>1966/67</c:v>
                </c:pt>
                <c:pt idx="51">
                  <c:v>1967/68</c:v>
                </c:pt>
                <c:pt idx="52">
                  <c:v>1968/69</c:v>
                </c:pt>
                <c:pt idx="53">
                  <c:v>1969/70</c:v>
                </c:pt>
                <c:pt idx="54">
                  <c:v>1970/71</c:v>
                </c:pt>
                <c:pt idx="55">
                  <c:v>1971/72</c:v>
                </c:pt>
                <c:pt idx="56">
                  <c:v>1972/73</c:v>
                </c:pt>
                <c:pt idx="57">
                  <c:v>1973/74</c:v>
                </c:pt>
                <c:pt idx="58">
                  <c:v>1974/75</c:v>
                </c:pt>
                <c:pt idx="59">
                  <c:v>1975/76</c:v>
                </c:pt>
                <c:pt idx="60">
                  <c:v>1976/77</c:v>
                </c:pt>
                <c:pt idx="61">
                  <c:v>1977/78</c:v>
                </c:pt>
                <c:pt idx="62">
                  <c:v>1978/79</c:v>
                </c:pt>
                <c:pt idx="63">
                  <c:v>1979/80</c:v>
                </c:pt>
                <c:pt idx="64">
                  <c:v>1980/81</c:v>
                </c:pt>
                <c:pt idx="65">
                  <c:v>1981/82</c:v>
                </c:pt>
                <c:pt idx="66">
                  <c:v>1982/83</c:v>
                </c:pt>
                <c:pt idx="67">
                  <c:v>1983/84</c:v>
                </c:pt>
                <c:pt idx="68">
                  <c:v>1984/85</c:v>
                </c:pt>
                <c:pt idx="69">
                  <c:v>1985/86</c:v>
                </c:pt>
                <c:pt idx="70">
                  <c:v>1986/87</c:v>
                </c:pt>
                <c:pt idx="71">
                  <c:v>1987/88</c:v>
                </c:pt>
                <c:pt idx="72">
                  <c:v>1988/89</c:v>
                </c:pt>
                <c:pt idx="73">
                  <c:v>1989/90</c:v>
                </c:pt>
                <c:pt idx="74">
                  <c:v>1990/91</c:v>
                </c:pt>
                <c:pt idx="75">
                  <c:v>1991/92</c:v>
                </c:pt>
                <c:pt idx="76">
                  <c:v>1992/93</c:v>
                </c:pt>
                <c:pt idx="77">
                  <c:v>1993/94</c:v>
                </c:pt>
                <c:pt idx="78">
                  <c:v>1994/95</c:v>
                </c:pt>
                <c:pt idx="79">
                  <c:v>1995/96</c:v>
                </c:pt>
                <c:pt idx="80">
                  <c:v>1996/97</c:v>
                </c:pt>
                <c:pt idx="81">
                  <c:v>1997/98</c:v>
                </c:pt>
                <c:pt idx="82">
                  <c:v>1998/99</c:v>
                </c:pt>
                <c:pt idx="83">
                  <c:v>1999/00</c:v>
                </c:pt>
                <c:pt idx="84">
                  <c:v>2000/01</c:v>
                </c:pt>
                <c:pt idx="85">
                  <c:v>2001/02</c:v>
                </c:pt>
                <c:pt idx="86">
                  <c:v>2002/03</c:v>
                </c:pt>
                <c:pt idx="87">
                  <c:v>2003/04</c:v>
                </c:pt>
                <c:pt idx="88">
                  <c:v>2004/05</c:v>
                </c:pt>
                <c:pt idx="89">
                  <c:v>2005/06</c:v>
                </c:pt>
                <c:pt idx="90">
                  <c:v>2006/07</c:v>
                </c:pt>
                <c:pt idx="91">
                  <c:v>2007/08</c:v>
                </c:pt>
                <c:pt idx="92">
                  <c:v>2008/09</c:v>
                </c:pt>
                <c:pt idx="93">
                  <c:v>2009/10</c:v>
                </c:pt>
                <c:pt idx="94">
                  <c:v>2010/11</c:v>
                </c:pt>
                <c:pt idx="95">
                  <c:v>2011/12</c:v>
                </c:pt>
                <c:pt idx="96">
                  <c:v>2012/13</c:v>
                </c:pt>
                <c:pt idx="97">
                  <c:v>2013/14</c:v>
                </c:pt>
                <c:pt idx="98">
                  <c:v>2014/15</c:v>
                </c:pt>
              </c:strCache>
            </c:strRef>
          </c:cat>
          <c:val>
            <c:numRef>
              <c:f>'\\MET_7\Data\Clima_Info\Precipitation\Area Average Rainfall\2015\[Area_average_1916_2015.xls]Data_AreaAverage_Prec'!$T$20:$T$109</c:f>
              <c:numCache>
                <c:formatCode>General</c:formatCode>
                <c:ptCount val="90"/>
                <c:pt idx="54">
                  <c:v>463</c:v>
                </c:pt>
                <c:pt idx="55">
                  <c:v>463</c:v>
                </c:pt>
                <c:pt idx="56">
                  <c:v>463</c:v>
                </c:pt>
                <c:pt idx="57">
                  <c:v>463</c:v>
                </c:pt>
                <c:pt idx="58">
                  <c:v>463</c:v>
                </c:pt>
                <c:pt idx="59">
                  <c:v>463</c:v>
                </c:pt>
                <c:pt idx="60">
                  <c:v>463</c:v>
                </c:pt>
                <c:pt idx="61">
                  <c:v>463</c:v>
                </c:pt>
                <c:pt idx="62">
                  <c:v>463</c:v>
                </c:pt>
                <c:pt idx="63">
                  <c:v>463</c:v>
                </c:pt>
                <c:pt idx="64">
                  <c:v>463</c:v>
                </c:pt>
                <c:pt idx="65">
                  <c:v>463</c:v>
                </c:pt>
                <c:pt idx="66">
                  <c:v>463</c:v>
                </c:pt>
                <c:pt idx="67">
                  <c:v>463</c:v>
                </c:pt>
                <c:pt idx="68">
                  <c:v>463</c:v>
                </c:pt>
                <c:pt idx="69">
                  <c:v>463</c:v>
                </c:pt>
                <c:pt idx="70">
                  <c:v>463</c:v>
                </c:pt>
                <c:pt idx="71">
                  <c:v>463</c:v>
                </c:pt>
                <c:pt idx="72">
                  <c:v>463</c:v>
                </c:pt>
                <c:pt idx="73">
                  <c:v>463</c:v>
                </c:pt>
                <c:pt idx="74">
                  <c:v>463</c:v>
                </c:pt>
                <c:pt idx="75">
                  <c:v>463</c:v>
                </c:pt>
                <c:pt idx="76">
                  <c:v>463</c:v>
                </c:pt>
                <c:pt idx="77">
                  <c:v>463</c:v>
                </c:pt>
                <c:pt idx="78">
                  <c:v>463</c:v>
                </c:pt>
                <c:pt idx="79">
                  <c:v>463</c:v>
                </c:pt>
                <c:pt idx="80">
                  <c:v>463</c:v>
                </c:pt>
                <c:pt idx="81">
                  <c:v>463</c:v>
                </c:pt>
                <c:pt idx="82">
                  <c:v>463</c:v>
                </c:pt>
                <c:pt idx="83">
                  <c:v>463</c:v>
                </c:pt>
              </c:numCache>
            </c:numRef>
          </c:val>
        </c:ser>
        <c:dLbls/>
        <c:marker val="1"/>
        <c:axId val="36746368"/>
        <c:axId val="36747904"/>
      </c:lineChart>
      <c:catAx>
        <c:axId val="36746368"/>
        <c:scaling>
          <c:orientation val="minMax"/>
        </c:scaling>
        <c:axPos val="b"/>
        <c:numFmt formatCode="General" sourceLinked="1"/>
        <c:majorTickMark val="none"/>
        <c:tickLblPos val="nextTo"/>
        <c:spPr>
          <a:ln w="3175">
            <a:solidFill>
              <a:srgbClr val="000000"/>
            </a:solidFill>
            <a:prstDash val="solid"/>
          </a:ln>
        </c:spPr>
        <c:txPr>
          <a:bodyPr rot="-5400000" vert="horz"/>
          <a:lstStyle/>
          <a:p>
            <a:pPr>
              <a:defRPr sz="800" b="0" i="0" u="none" strike="noStrike" baseline="0">
                <a:solidFill>
                  <a:srgbClr val="000000"/>
                </a:solidFill>
                <a:latin typeface="Arial"/>
                <a:ea typeface="Arial"/>
                <a:cs typeface="Arial"/>
              </a:defRPr>
            </a:pPr>
            <a:endParaRPr lang="el-GR"/>
          </a:p>
        </c:txPr>
        <c:crossAx val="36747904"/>
        <c:crosses val="autoZero"/>
        <c:auto val="1"/>
        <c:lblAlgn val="ctr"/>
        <c:lblOffset val="100"/>
        <c:tickLblSkip val="5"/>
        <c:tickMarkSkip val="1"/>
      </c:catAx>
      <c:valAx>
        <c:axId val="36747904"/>
        <c:scaling>
          <c:orientation val="minMax"/>
        </c:scaling>
        <c:axPos val="l"/>
        <c:numFmt formatCode="0" sourceLinked="0"/>
        <c:majorTickMark val="none"/>
        <c:tickLblPos val="nextTo"/>
        <c:spPr>
          <a:ln w="25400">
            <a:noFill/>
          </a:ln>
        </c:spPr>
        <c:txPr>
          <a:bodyPr rot="0" vert="horz"/>
          <a:lstStyle/>
          <a:p>
            <a:pPr>
              <a:defRPr sz="900" b="0" i="0" u="none" strike="noStrike" baseline="0">
                <a:solidFill>
                  <a:srgbClr val="000000"/>
                </a:solidFill>
                <a:latin typeface="Arial"/>
                <a:ea typeface="Arial"/>
                <a:cs typeface="Arial"/>
              </a:defRPr>
            </a:pPr>
            <a:endParaRPr lang="el-GR"/>
          </a:p>
        </c:txPr>
        <c:crossAx val="36746368"/>
        <c:crosses val="autoZero"/>
        <c:crossBetween val="between"/>
      </c:valAx>
      <c:spPr>
        <a:noFill/>
        <a:ln w="25400">
          <a:noFill/>
        </a:ln>
      </c:spPr>
    </c:plotArea>
    <c:legend>
      <c:legendPos val="b"/>
      <c:legendEntry>
        <c:idx val="0"/>
        <c:delete val="1"/>
      </c:legendEntry>
    </c:legend>
    <c:plotVisOnly val="1"/>
    <c:dispBlanksAs val="gap"/>
  </c:chart>
  <c:spPr>
    <a:noFill/>
    <a:ln w="9525">
      <a:noFill/>
    </a:ln>
  </c:spPr>
  <c:txPr>
    <a:bodyPr/>
    <a:lstStyle/>
    <a:p>
      <a:pPr>
        <a:defRPr sz="1075" b="0" i="0" u="none" strike="noStrike" baseline="0">
          <a:solidFill>
            <a:srgbClr val="000000"/>
          </a:solidFill>
          <a:latin typeface="Arial"/>
          <a:ea typeface="Arial"/>
          <a:cs typeface="Arial"/>
        </a:defRPr>
      </a:pPr>
      <a:endParaRPr lang="el-GR"/>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C298C3-B11D-4AC5-A78F-12C2EEA8FC1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BD7AE54-57AF-4C8B-AA6F-283B17F111D1}">
      <dgm:prSet phldrT="[Text]"/>
      <dgm:spPr>
        <a:solidFill>
          <a:schemeClr val="accent3"/>
        </a:solidFill>
      </dgm:spPr>
      <dgm:t>
        <a:bodyPr/>
        <a:lstStyle/>
        <a:p>
          <a:r>
            <a:rPr lang="el-GR" b="1" dirty="0" smtClean="0"/>
            <a:t>Συμφωνία των Παρισίων </a:t>
          </a:r>
          <a:r>
            <a:rPr lang="en-US" b="1" dirty="0" smtClean="0"/>
            <a:t>2015</a:t>
          </a:r>
          <a:endParaRPr lang="en-US" b="1" dirty="0"/>
        </a:p>
      </dgm:t>
    </dgm:pt>
    <dgm:pt modelId="{A8EDB7BA-007D-42CA-8082-D44263FF0F28}" type="parTrans" cxnId="{ED4DD70B-D327-44A1-9009-473ED6144055}">
      <dgm:prSet/>
      <dgm:spPr/>
      <dgm:t>
        <a:bodyPr/>
        <a:lstStyle/>
        <a:p>
          <a:endParaRPr lang="en-US"/>
        </a:p>
      </dgm:t>
    </dgm:pt>
    <dgm:pt modelId="{48CCA5D8-301B-4E5D-B359-94AAE5816ADC}" type="sibTrans" cxnId="{ED4DD70B-D327-44A1-9009-473ED6144055}">
      <dgm:prSet/>
      <dgm:spPr/>
      <dgm:t>
        <a:bodyPr/>
        <a:lstStyle/>
        <a:p>
          <a:endParaRPr lang="en-US"/>
        </a:p>
      </dgm:t>
    </dgm:pt>
    <dgm:pt modelId="{F72FFE4F-A6D9-4A68-AB2C-5E0877093EAC}">
      <dgm:prSet phldrT="[Text]"/>
      <dgm:spPr/>
      <dgm:t>
        <a:bodyPr/>
        <a:lstStyle/>
        <a:p>
          <a:r>
            <a:rPr lang="el-GR" dirty="0" smtClean="0"/>
            <a:t>Προσπάθεια διατήρησης της παγκόσμιας θερμοκρασία του αιώνα  κάτω από 2ο</a:t>
          </a:r>
          <a:r>
            <a:rPr lang="en-US" dirty="0" smtClean="0"/>
            <a:t>C </a:t>
          </a:r>
        </a:p>
      </dgm:t>
    </dgm:pt>
    <dgm:pt modelId="{E83B5B0D-AFAB-4FC3-B8E1-DDB1FB72BC47}" type="parTrans" cxnId="{1C428960-AA55-42A7-8655-199E8F859FC0}">
      <dgm:prSet/>
      <dgm:spPr/>
      <dgm:t>
        <a:bodyPr/>
        <a:lstStyle/>
        <a:p>
          <a:endParaRPr lang="en-US"/>
        </a:p>
      </dgm:t>
    </dgm:pt>
    <dgm:pt modelId="{873768F8-034A-4B7B-ADB7-B8B6F84B56EF}" type="sibTrans" cxnId="{1C428960-AA55-42A7-8655-199E8F859FC0}">
      <dgm:prSet/>
      <dgm:spPr/>
      <dgm:t>
        <a:bodyPr/>
        <a:lstStyle/>
        <a:p>
          <a:endParaRPr lang="en-US"/>
        </a:p>
      </dgm:t>
    </dgm:pt>
    <dgm:pt modelId="{BBC08422-0E04-4FDD-A97B-33E807E083EC}">
      <dgm:prSet phldrT="[Text]"/>
      <dgm:spPr/>
      <dgm:t>
        <a:bodyPr/>
        <a:lstStyle/>
        <a:p>
          <a:r>
            <a:rPr lang="el-GR" dirty="0" smtClean="0"/>
            <a:t>Ενίσχυση της ικανότητας των χωρών να αντιμετωπίζουν τις δυσμενείς επιπτώσεις της κλιματικής αλλαγής - ΠΡΟΣΑΡΜΟΓΗ</a:t>
          </a:r>
          <a:endParaRPr lang="en-US" dirty="0"/>
        </a:p>
      </dgm:t>
    </dgm:pt>
    <dgm:pt modelId="{DB8B0B1A-5A01-4D3C-94C4-3E8F9F8DA355}" type="parTrans" cxnId="{A088DD92-01BA-4EF4-B415-D6C9BD2003DA}">
      <dgm:prSet/>
      <dgm:spPr/>
      <dgm:t>
        <a:bodyPr/>
        <a:lstStyle/>
        <a:p>
          <a:endParaRPr lang="en-US"/>
        </a:p>
      </dgm:t>
    </dgm:pt>
    <dgm:pt modelId="{F28D861B-9F05-4D2F-8F05-FE632E380D15}" type="sibTrans" cxnId="{A088DD92-01BA-4EF4-B415-D6C9BD2003DA}">
      <dgm:prSet/>
      <dgm:spPr/>
      <dgm:t>
        <a:bodyPr/>
        <a:lstStyle/>
        <a:p>
          <a:endParaRPr lang="en-US"/>
        </a:p>
      </dgm:t>
    </dgm:pt>
    <dgm:pt modelId="{F24C66E6-0E2D-47B8-8DBA-D2715E1BEAED}">
      <dgm:prSet phldrT="[Text]"/>
      <dgm:spPr/>
      <dgm:t>
        <a:bodyPr/>
        <a:lstStyle/>
        <a:p>
          <a:r>
            <a:rPr lang="el-GR" dirty="0" smtClean="0"/>
            <a:t>Υποστήριξη και προώθηση της περιφερειακής και διεθνής ΣΥΝΕΡΓΑΣΙΑΣ</a:t>
          </a:r>
          <a:endParaRPr lang="en-US" dirty="0"/>
        </a:p>
      </dgm:t>
    </dgm:pt>
    <dgm:pt modelId="{843EA686-1B07-4DB4-A5B0-8E6062749F42}" type="parTrans" cxnId="{A28DE3B5-1055-4634-9D32-4916E8E2DAB8}">
      <dgm:prSet/>
      <dgm:spPr/>
      <dgm:t>
        <a:bodyPr/>
        <a:lstStyle/>
        <a:p>
          <a:endParaRPr lang="en-US"/>
        </a:p>
      </dgm:t>
    </dgm:pt>
    <dgm:pt modelId="{57894529-0441-4B8D-9B8E-A4DB3844A3AC}" type="sibTrans" cxnId="{A28DE3B5-1055-4634-9D32-4916E8E2DAB8}">
      <dgm:prSet/>
      <dgm:spPr/>
      <dgm:t>
        <a:bodyPr/>
        <a:lstStyle/>
        <a:p>
          <a:endParaRPr lang="en-US"/>
        </a:p>
      </dgm:t>
    </dgm:pt>
    <dgm:pt modelId="{A39A6443-84CB-4BEF-8161-C4494FC4C65B}">
      <dgm:prSet phldrT="[Text]"/>
      <dgm:spPr/>
      <dgm:t>
        <a:bodyPr/>
        <a:lstStyle/>
        <a:p>
          <a:r>
            <a:rPr lang="el-GR" dirty="0" smtClean="0"/>
            <a:t>Οι παγκόσμιες εκπομπές πρέπει να κορυφωθούν το συντομότερο δυνατό -ΜΕΤΡΙΑΣΜΟΣ</a:t>
          </a:r>
          <a:endParaRPr lang="en-US" dirty="0"/>
        </a:p>
      </dgm:t>
    </dgm:pt>
    <dgm:pt modelId="{595EAA97-0480-4DEC-9E45-7BA0427D1B48}" type="parTrans" cxnId="{7C82977B-8150-4F45-8605-9324F3BE68AD}">
      <dgm:prSet/>
      <dgm:spPr/>
      <dgm:t>
        <a:bodyPr/>
        <a:lstStyle/>
        <a:p>
          <a:endParaRPr lang="en-US"/>
        </a:p>
      </dgm:t>
    </dgm:pt>
    <dgm:pt modelId="{F74C3176-C346-42E4-AAF0-1ABA537EDCCE}" type="sibTrans" cxnId="{7C82977B-8150-4F45-8605-9324F3BE68AD}">
      <dgm:prSet/>
      <dgm:spPr/>
      <dgm:t>
        <a:bodyPr/>
        <a:lstStyle/>
        <a:p>
          <a:endParaRPr lang="en-US"/>
        </a:p>
      </dgm:t>
    </dgm:pt>
    <dgm:pt modelId="{2F85E506-6D71-4F84-9758-97756C616E0D}" type="pres">
      <dgm:prSet presAssocID="{5FC298C3-B11D-4AC5-A78F-12C2EEA8FC1B}" presName="Name0" presStyleCnt="0">
        <dgm:presLayoutVars>
          <dgm:chMax val="1"/>
          <dgm:dir/>
          <dgm:animLvl val="ctr"/>
          <dgm:resizeHandles val="exact"/>
        </dgm:presLayoutVars>
      </dgm:prSet>
      <dgm:spPr/>
      <dgm:t>
        <a:bodyPr/>
        <a:lstStyle/>
        <a:p>
          <a:endParaRPr lang="en-US"/>
        </a:p>
      </dgm:t>
    </dgm:pt>
    <dgm:pt modelId="{6E19662F-BA63-4322-8497-2CB8578D6C49}" type="pres">
      <dgm:prSet presAssocID="{BBD7AE54-57AF-4C8B-AA6F-283B17F111D1}" presName="centerShape" presStyleLbl="node0" presStyleIdx="0" presStyleCnt="1" custScaleX="134722"/>
      <dgm:spPr/>
      <dgm:t>
        <a:bodyPr/>
        <a:lstStyle/>
        <a:p>
          <a:endParaRPr lang="en-US"/>
        </a:p>
      </dgm:t>
    </dgm:pt>
    <dgm:pt modelId="{296BA26F-28A0-46FD-9F97-7D0485D1AB80}" type="pres">
      <dgm:prSet presAssocID="{F72FFE4F-A6D9-4A68-AB2C-5E0877093EAC}" presName="node" presStyleLbl="node1" presStyleIdx="0" presStyleCnt="4" custScaleX="256642" custScaleY="128307">
        <dgm:presLayoutVars>
          <dgm:bulletEnabled val="1"/>
        </dgm:presLayoutVars>
      </dgm:prSet>
      <dgm:spPr/>
      <dgm:t>
        <a:bodyPr/>
        <a:lstStyle/>
        <a:p>
          <a:endParaRPr lang="en-US"/>
        </a:p>
      </dgm:t>
    </dgm:pt>
    <dgm:pt modelId="{D1CEAECB-2DCC-4260-93C4-28E88DDD3251}" type="pres">
      <dgm:prSet presAssocID="{F72FFE4F-A6D9-4A68-AB2C-5E0877093EAC}" presName="dummy" presStyleCnt="0"/>
      <dgm:spPr/>
    </dgm:pt>
    <dgm:pt modelId="{9C44F342-08B3-45A6-95FD-21985F945BE6}" type="pres">
      <dgm:prSet presAssocID="{873768F8-034A-4B7B-ADB7-B8B6F84B56EF}" presName="sibTrans" presStyleLbl="sibTrans2D1" presStyleIdx="0" presStyleCnt="4" custScaleX="97643" custScaleY="92515"/>
      <dgm:spPr/>
      <dgm:t>
        <a:bodyPr/>
        <a:lstStyle/>
        <a:p>
          <a:endParaRPr lang="en-US"/>
        </a:p>
      </dgm:t>
    </dgm:pt>
    <dgm:pt modelId="{EBA4BE19-CE4C-4BFE-9475-30D773FF1476}" type="pres">
      <dgm:prSet presAssocID="{BBC08422-0E04-4FDD-A97B-33E807E083EC}" presName="node" presStyleLbl="node1" presStyleIdx="1" presStyleCnt="4" custScaleX="256613" custScaleY="128307" custRadScaleRad="160821" custRadScaleInc="-154">
        <dgm:presLayoutVars>
          <dgm:bulletEnabled val="1"/>
        </dgm:presLayoutVars>
      </dgm:prSet>
      <dgm:spPr/>
      <dgm:t>
        <a:bodyPr/>
        <a:lstStyle/>
        <a:p>
          <a:endParaRPr lang="en-US"/>
        </a:p>
      </dgm:t>
    </dgm:pt>
    <dgm:pt modelId="{2CD413FA-C8BA-497F-8DA2-D3B71F042EA4}" type="pres">
      <dgm:prSet presAssocID="{BBC08422-0E04-4FDD-A97B-33E807E083EC}" presName="dummy" presStyleCnt="0"/>
      <dgm:spPr/>
    </dgm:pt>
    <dgm:pt modelId="{358970DF-0518-40AC-A08E-3681981C47CD}" type="pres">
      <dgm:prSet presAssocID="{F28D861B-9F05-4D2F-8F05-FE632E380D15}" presName="sibTrans" presStyleLbl="sibTrans2D1" presStyleIdx="1" presStyleCnt="4"/>
      <dgm:spPr/>
      <dgm:t>
        <a:bodyPr/>
        <a:lstStyle/>
        <a:p>
          <a:endParaRPr lang="en-US"/>
        </a:p>
      </dgm:t>
    </dgm:pt>
    <dgm:pt modelId="{41EE865B-0F34-4E75-905F-AE0118608806}" type="pres">
      <dgm:prSet presAssocID="{F24C66E6-0E2D-47B8-8DBA-D2715E1BEAED}" presName="node" presStyleLbl="node1" presStyleIdx="2" presStyleCnt="4" custScaleX="256613" custScaleY="128307">
        <dgm:presLayoutVars>
          <dgm:bulletEnabled val="1"/>
        </dgm:presLayoutVars>
      </dgm:prSet>
      <dgm:spPr/>
      <dgm:t>
        <a:bodyPr/>
        <a:lstStyle/>
        <a:p>
          <a:endParaRPr lang="en-US"/>
        </a:p>
      </dgm:t>
    </dgm:pt>
    <dgm:pt modelId="{9131D962-5EFD-46AE-BB99-00FB05A89418}" type="pres">
      <dgm:prSet presAssocID="{F24C66E6-0E2D-47B8-8DBA-D2715E1BEAED}" presName="dummy" presStyleCnt="0"/>
      <dgm:spPr/>
    </dgm:pt>
    <dgm:pt modelId="{4729FEAD-EF01-4EC9-A8F9-DFC1BF6EF81C}" type="pres">
      <dgm:prSet presAssocID="{57894529-0441-4B8D-9B8E-A4DB3844A3AC}" presName="sibTrans" presStyleLbl="sibTrans2D1" presStyleIdx="2" presStyleCnt="4"/>
      <dgm:spPr/>
      <dgm:t>
        <a:bodyPr/>
        <a:lstStyle/>
        <a:p>
          <a:endParaRPr lang="en-US"/>
        </a:p>
      </dgm:t>
    </dgm:pt>
    <dgm:pt modelId="{03D7525B-B952-4D9A-9D75-193A3CE3A8FF}" type="pres">
      <dgm:prSet presAssocID="{A39A6443-84CB-4BEF-8161-C4494FC4C65B}" presName="node" presStyleLbl="node1" presStyleIdx="3" presStyleCnt="4" custScaleX="256613" custScaleY="128307" custRadScaleRad="160892" custRadScaleInc="-4870">
        <dgm:presLayoutVars>
          <dgm:bulletEnabled val="1"/>
        </dgm:presLayoutVars>
      </dgm:prSet>
      <dgm:spPr/>
      <dgm:t>
        <a:bodyPr/>
        <a:lstStyle/>
        <a:p>
          <a:endParaRPr lang="en-US"/>
        </a:p>
      </dgm:t>
    </dgm:pt>
    <dgm:pt modelId="{5E9541CB-8ECA-4C5F-87E5-2FFE511D5F5C}" type="pres">
      <dgm:prSet presAssocID="{A39A6443-84CB-4BEF-8161-C4494FC4C65B}" presName="dummy" presStyleCnt="0"/>
      <dgm:spPr/>
    </dgm:pt>
    <dgm:pt modelId="{B46A2636-D160-4000-B3BE-4CF86B0E93BA}" type="pres">
      <dgm:prSet presAssocID="{F74C3176-C346-42E4-AAF0-1ABA537EDCCE}" presName="sibTrans" presStyleLbl="sibTrans2D1" presStyleIdx="3" presStyleCnt="4" custScaleX="97643" custScaleY="92515"/>
      <dgm:spPr/>
      <dgm:t>
        <a:bodyPr/>
        <a:lstStyle/>
        <a:p>
          <a:endParaRPr lang="en-US"/>
        </a:p>
      </dgm:t>
    </dgm:pt>
  </dgm:ptLst>
  <dgm:cxnLst>
    <dgm:cxn modelId="{ED4DD70B-D327-44A1-9009-473ED6144055}" srcId="{5FC298C3-B11D-4AC5-A78F-12C2EEA8FC1B}" destId="{BBD7AE54-57AF-4C8B-AA6F-283B17F111D1}" srcOrd="0" destOrd="0" parTransId="{A8EDB7BA-007D-42CA-8082-D44263FF0F28}" sibTransId="{48CCA5D8-301B-4E5D-B359-94AAE5816ADC}"/>
    <dgm:cxn modelId="{84CB2DE2-2F39-4B3D-9755-18E661F68CA2}" type="presOf" srcId="{F28D861B-9F05-4D2F-8F05-FE632E380D15}" destId="{358970DF-0518-40AC-A08E-3681981C47CD}" srcOrd="0" destOrd="0" presId="urn:microsoft.com/office/officeart/2005/8/layout/radial6"/>
    <dgm:cxn modelId="{479DA10C-CC3C-45B9-86B7-B2126D31886C}" type="presOf" srcId="{BBD7AE54-57AF-4C8B-AA6F-283B17F111D1}" destId="{6E19662F-BA63-4322-8497-2CB8578D6C49}" srcOrd="0" destOrd="0" presId="urn:microsoft.com/office/officeart/2005/8/layout/radial6"/>
    <dgm:cxn modelId="{8CF7F98C-1C51-4636-9B95-3CF2E1C2BB96}" type="presOf" srcId="{873768F8-034A-4B7B-ADB7-B8B6F84B56EF}" destId="{9C44F342-08B3-45A6-95FD-21985F945BE6}" srcOrd="0" destOrd="0" presId="urn:microsoft.com/office/officeart/2005/8/layout/radial6"/>
    <dgm:cxn modelId="{F3EE4A24-2E38-49BF-91DA-DD87A67FAAF5}" type="presOf" srcId="{F24C66E6-0E2D-47B8-8DBA-D2715E1BEAED}" destId="{41EE865B-0F34-4E75-905F-AE0118608806}" srcOrd="0" destOrd="0" presId="urn:microsoft.com/office/officeart/2005/8/layout/radial6"/>
    <dgm:cxn modelId="{DBCAC1D0-4ACE-4344-A56C-A948C7CAE773}" type="presOf" srcId="{5FC298C3-B11D-4AC5-A78F-12C2EEA8FC1B}" destId="{2F85E506-6D71-4F84-9758-97756C616E0D}" srcOrd="0" destOrd="0" presId="urn:microsoft.com/office/officeart/2005/8/layout/radial6"/>
    <dgm:cxn modelId="{9FDFA0B1-8571-427C-A101-F54C04CEC8B9}" type="presOf" srcId="{F72FFE4F-A6D9-4A68-AB2C-5E0877093EAC}" destId="{296BA26F-28A0-46FD-9F97-7D0485D1AB80}" srcOrd="0" destOrd="0" presId="urn:microsoft.com/office/officeart/2005/8/layout/radial6"/>
    <dgm:cxn modelId="{7C82977B-8150-4F45-8605-9324F3BE68AD}" srcId="{BBD7AE54-57AF-4C8B-AA6F-283B17F111D1}" destId="{A39A6443-84CB-4BEF-8161-C4494FC4C65B}" srcOrd="3" destOrd="0" parTransId="{595EAA97-0480-4DEC-9E45-7BA0427D1B48}" sibTransId="{F74C3176-C346-42E4-AAF0-1ABA537EDCCE}"/>
    <dgm:cxn modelId="{C8C304F0-B791-4898-8CBC-DA91DB9701CE}" type="presOf" srcId="{F74C3176-C346-42E4-AAF0-1ABA537EDCCE}" destId="{B46A2636-D160-4000-B3BE-4CF86B0E93BA}" srcOrd="0" destOrd="0" presId="urn:microsoft.com/office/officeart/2005/8/layout/radial6"/>
    <dgm:cxn modelId="{A088DD92-01BA-4EF4-B415-D6C9BD2003DA}" srcId="{BBD7AE54-57AF-4C8B-AA6F-283B17F111D1}" destId="{BBC08422-0E04-4FDD-A97B-33E807E083EC}" srcOrd="1" destOrd="0" parTransId="{DB8B0B1A-5A01-4D3C-94C4-3E8F9F8DA355}" sibTransId="{F28D861B-9F05-4D2F-8F05-FE632E380D15}"/>
    <dgm:cxn modelId="{1C428960-AA55-42A7-8655-199E8F859FC0}" srcId="{BBD7AE54-57AF-4C8B-AA6F-283B17F111D1}" destId="{F72FFE4F-A6D9-4A68-AB2C-5E0877093EAC}" srcOrd="0" destOrd="0" parTransId="{E83B5B0D-AFAB-4FC3-B8E1-DDB1FB72BC47}" sibTransId="{873768F8-034A-4B7B-ADB7-B8B6F84B56EF}"/>
    <dgm:cxn modelId="{39A54063-68ED-42CD-824C-2FB311222488}" type="presOf" srcId="{BBC08422-0E04-4FDD-A97B-33E807E083EC}" destId="{EBA4BE19-CE4C-4BFE-9475-30D773FF1476}" srcOrd="0" destOrd="0" presId="urn:microsoft.com/office/officeart/2005/8/layout/radial6"/>
    <dgm:cxn modelId="{8FAA1C66-D938-483C-9E87-00A0AC1BD2F0}" type="presOf" srcId="{A39A6443-84CB-4BEF-8161-C4494FC4C65B}" destId="{03D7525B-B952-4D9A-9D75-193A3CE3A8FF}" srcOrd="0" destOrd="0" presId="urn:microsoft.com/office/officeart/2005/8/layout/radial6"/>
    <dgm:cxn modelId="{5561173B-61AA-4AB8-9FB7-088F64E8770A}" type="presOf" srcId="{57894529-0441-4B8D-9B8E-A4DB3844A3AC}" destId="{4729FEAD-EF01-4EC9-A8F9-DFC1BF6EF81C}" srcOrd="0" destOrd="0" presId="urn:microsoft.com/office/officeart/2005/8/layout/radial6"/>
    <dgm:cxn modelId="{A28DE3B5-1055-4634-9D32-4916E8E2DAB8}" srcId="{BBD7AE54-57AF-4C8B-AA6F-283B17F111D1}" destId="{F24C66E6-0E2D-47B8-8DBA-D2715E1BEAED}" srcOrd="2" destOrd="0" parTransId="{843EA686-1B07-4DB4-A5B0-8E6062749F42}" sibTransId="{57894529-0441-4B8D-9B8E-A4DB3844A3AC}"/>
    <dgm:cxn modelId="{B986E65B-1E38-4F2C-8747-F9821E4988D2}" type="presParOf" srcId="{2F85E506-6D71-4F84-9758-97756C616E0D}" destId="{6E19662F-BA63-4322-8497-2CB8578D6C49}" srcOrd="0" destOrd="0" presId="urn:microsoft.com/office/officeart/2005/8/layout/radial6"/>
    <dgm:cxn modelId="{0E507BB9-458D-4E46-BD7F-30C2E887A385}" type="presParOf" srcId="{2F85E506-6D71-4F84-9758-97756C616E0D}" destId="{296BA26F-28A0-46FD-9F97-7D0485D1AB80}" srcOrd="1" destOrd="0" presId="urn:microsoft.com/office/officeart/2005/8/layout/radial6"/>
    <dgm:cxn modelId="{BE81D250-D435-440C-9628-1CEA2E71951B}" type="presParOf" srcId="{2F85E506-6D71-4F84-9758-97756C616E0D}" destId="{D1CEAECB-2DCC-4260-93C4-28E88DDD3251}" srcOrd="2" destOrd="0" presId="urn:microsoft.com/office/officeart/2005/8/layout/radial6"/>
    <dgm:cxn modelId="{4CB34004-5B57-4A0B-84B8-057938E9C913}" type="presParOf" srcId="{2F85E506-6D71-4F84-9758-97756C616E0D}" destId="{9C44F342-08B3-45A6-95FD-21985F945BE6}" srcOrd="3" destOrd="0" presId="urn:microsoft.com/office/officeart/2005/8/layout/radial6"/>
    <dgm:cxn modelId="{F857E26D-CBE6-4E77-A43C-AB393DD5907D}" type="presParOf" srcId="{2F85E506-6D71-4F84-9758-97756C616E0D}" destId="{EBA4BE19-CE4C-4BFE-9475-30D773FF1476}" srcOrd="4" destOrd="0" presId="urn:microsoft.com/office/officeart/2005/8/layout/radial6"/>
    <dgm:cxn modelId="{BA2D4AFC-5B9D-4FC4-BEDA-27A966928E55}" type="presParOf" srcId="{2F85E506-6D71-4F84-9758-97756C616E0D}" destId="{2CD413FA-C8BA-497F-8DA2-D3B71F042EA4}" srcOrd="5" destOrd="0" presId="urn:microsoft.com/office/officeart/2005/8/layout/radial6"/>
    <dgm:cxn modelId="{9BD27720-E8BA-477C-A902-9F36B6965FD6}" type="presParOf" srcId="{2F85E506-6D71-4F84-9758-97756C616E0D}" destId="{358970DF-0518-40AC-A08E-3681981C47CD}" srcOrd="6" destOrd="0" presId="urn:microsoft.com/office/officeart/2005/8/layout/radial6"/>
    <dgm:cxn modelId="{3360682A-3357-459F-B068-430CAE0476DC}" type="presParOf" srcId="{2F85E506-6D71-4F84-9758-97756C616E0D}" destId="{41EE865B-0F34-4E75-905F-AE0118608806}" srcOrd="7" destOrd="0" presId="urn:microsoft.com/office/officeart/2005/8/layout/radial6"/>
    <dgm:cxn modelId="{B4F56CE4-F63E-40CF-8FFC-A140BDE0DB28}" type="presParOf" srcId="{2F85E506-6D71-4F84-9758-97756C616E0D}" destId="{9131D962-5EFD-46AE-BB99-00FB05A89418}" srcOrd="8" destOrd="0" presId="urn:microsoft.com/office/officeart/2005/8/layout/radial6"/>
    <dgm:cxn modelId="{030BC265-7E31-44C1-932A-982EC27878EC}" type="presParOf" srcId="{2F85E506-6D71-4F84-9758-97756C616E0D}" destId="{4729FEAD-EF01-4EC9-A8F9-DFC1BF6EF81C}" srcOrd="9" destOrd="0" presId="urn:microsoft.com/office/officeart/2005/8/layout/radial6"/>
    <dgm:cxn modelId="{00C1B7D3-4747-4E6C-ADD1-6CD04A56FB3C}" type="presParOf" srcId="{2F85E506-6D71-4F84-9758-97756C616E0D}" destId="{03D7525B-B952-4D9A-9D75-193A3CE3A8FF}" srcOrd="10" destOrd="0" presId="urn:microsoft.com/office/officeart/2005/8/layout/radial6"/>
    <dgm:cxn modelId="{3500727B-DA96-47FD-BB68-BF2DBC42483D}" type="presParOf" srcId="{2F85E506-6D71-4F84-9758-97756C616E0D}" destId="{5E9541CB-8ECA-4C5F-87E5-2FFE511D5F5C}" srcOrd="11" destOrd="0" presId="urn:microsoft.com/office/officeart/2005/8/layout/radial6"/>
    <dgm:cxn modelId="{095878DC-F27E-4E6A-9174-0A4100BEE678}" type="presParOf" srcId="{2F85E506-6D71-4F84-9758-97756C616E0D}" destId="{B46A2636-D160-4000-B3BE-4CF86B0E93BA}"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74CFE7-AE5A-429E-91D4-67E8591C8B1B}"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D1D63902-8A21-408B-BF01-ABABC3C99038}">
      <dgm:prSet phldrT="[Text]" custT="1"/>
      <dgm:spPr/>
      <dgm:t>
        <a:bodyPr/>
        <a:lstStyle/>
        <a:p>
          <a:r>
            <a:rPr lang="el-GR" sz="1000" b="1" dirty="0"/>
            <a:t>Υπουργικό Συμβούλιο</a:t>
          </a:r>
        </a:p>
        <a:p>
          <a:r>
            <a:rPr lang="el-GR" sz="1000" dirty="0"/>
            <a:t>(Λήψη Απόφασης για Εθνικό Σχέδιο )</a:t>
          </a:r>
          <a:endParaRPr lang="en-US" sz="1000" dirty="0"/>
        </a:p>
      </dgm:t>
    </dgm:pt>
    <dgm:pt modelId="{F44FAF40-B186-4273-BECD-4961801C52A4}" type="parTrans" cxnId="{BA4248AD-F448-4160-97C4-876481FA66B8}">
      <dgm:prSet/>
      <dgm:spPr/>
      <dgm:t>
        <a:bodyPr/>
        <a:lstStyle/>
        <a:p>
          <a:endParaRPr lang="en-US" sz="1100"/>
        </a:p>
      </dgm:t>
    </dgm:pt>
    <dgm:pt modelId="{EC2ED7FA-1E90-4DA9-AE2C-487BCBF12EBD}" type="sibTrans" cxnId="{BA4248AD-F448-4160-97C4-876481FA66B8}">
      <dgm:prSet/>
      <dgm:spPr/>
      <dgm:t>
        <a:bodyPr/>
        <a:lstStyle/>
        <a:p>
          <a:endParaRPr lang="en-US" sz="1100"/>
        </a:p>
      </dgm:t>
    </dgm:pt>
    <dgm:pt modelId="{CC788C1F-7EB3-4C0F-BC5A-D5D4135097DC}">
      <dgm:prSet phldrT="[Text]" custT="1"/>
      <dgm:spPr/>
      <dgm:t>
        <a:bodyPr/>
        <a:lstStyle/>
        <a:p>
          <a:pPr algn="ctr"/>
          <a:r>
            <a:rPr lang="el-GR" sz="1000" b="1" dirty="0"/>
            <a:t>Υπουργική Επιτροπή </a:t>
          </a:r>
        </a:p>
        <a:p>
          <a:pPr algn="ctr"/>
          <a:r>
            <a:rPr lang="el-GR" sz="1000" b="1" dirty="0"/>
            <a:t>(Ετοιμασία Πρότασης στο Υπουργικό </a:t>
          </a:r>
          <a:r>
            <a:rPr lang="el-GR" sz="1000" b="1" dirty="0" err="1"/>
            <a:t>Συμβουλιο</a:t>
          </a:r>
          <a:r>
            <a:rPr lang="el-GR" sz="1000" b="1" dirty="0"/>
            <a:t> για Εθνικό Σχέδιο)  </a:t>
          </a:r>
        </a:p>
        <a:p>
          <a:pPr algn="ctr"/>
          <a:r>
            <a:rPr lang="el-GR" sz="1000" i="1" dirty="0"/>
            <a:t>	- Υπουργός Γεωργίας, Αγροτικής Ανάπτυξης και Περιβάλλοντος (συντονιστής)</a:t>
          </a:r>
        </a:p>
        <a:p>
          <a:pPr algn="ctr"/>
          <a:r>
            <a:rPr lang="el-GR" sz="1000" dirty="0"/>
            <a:t>	- Υπουργός Ενέργειας, Εμπορίου, Βιομηχανίας και Τουρισμού (συντονιστής) </a:t>
          </a:r>
          <a:endParaRPr lang="en-GB" sz="1000" dirty="0"/>
        </a:p>
        <a:p>
          <a:pPr algn="ctr"/>
          <a:r>
            <a:rPr lang="el-GR" sz="1000" dirty="0"/>
            <a:t>	- Υπουργός Μεταφορών, Επικοινωνιών και Έργων</a:t>
          </a:r>
          <a:endParaRPr lang="en-GB" sz="1000" dirty="0"/>
        </a:p>
        <a:p>
          <a:pPr algn="ctr"/>
          <a:r>
            <a:rPr lang="el-GR" sz="1000" dirty="0"/>
            <a:t>	- Υπουργός Οικονομικών</a:t>
          </a:r>
        </a:p>
        <a:p>
          <a:pPr algn="ctr"/>
          <a:r>
            <a:rPr lang="el-GR" sz="1000" dirty="0"/>
            <a:t>	- Άλλος  (μετά από πρόσκληση των Συντονιστών) </a:t>
          </a:r>
          <a:endParaRPr lang="en-GB" sz="1000" dirty="0"/>
        </a:p>
      </dgm:t>
    </dgm:pt>
    <dgm:pt modelId="{57A0F2BD-21BA-4158-B1F3-848A06482879}" type="parTrans" cxnId="{CD2DD35A-6602-4D4A-8D41-25AB27BF7F5F}">
      <dgm:prSet/>
      <dgm:spPr/>
      <dgm:t>
        <a:bodyPr/>
        <a:lstStyle/>
        <a:p>
          <a:endParaRPr lang="en-US" sz="1100"/>
        </a:p>
      </dgm:t>
    </dgm:pt>
    <dgm:pt modelId="{5384AD8A-BEF3-4459-9C88-6A36039CE55B}" type="sibTrans" cxnId="{CD2DD35A-6602-4D4A-8D41-25AB27BF7F5F}">
      <dgm:prSet/>
      <dgm:spPr/>
      <dgm:t>
        <a:bodyPr/>
        <a:lstStyle/>
        <a:p>
          <a:endParaRPr lang="en-US" sz="1100"/>
        </a:p>
      </dgm:t>
    </dgm:pt>
    <dgm:pt modelId="{E21F0586-8E99-4D2F-8A3C-F6DFAC6DE68B}">
      <dgm:prSet phldrT="[Text]" custT="1"/>
      <dgm:spPr/>
      <dgm:t>
        <a:bodyPr/>
        <a:lstStyle/>
        <a:p>
          <a:pPr algn="ctr"/>
          <a:r>
            <a:rPr lang="el-GR" sz="1100" b="1" dirty="0"/>
            <a:t>Τεχνική Επιτροπή</a:t>
          </a:r>
        </a:p>
        <a:p>
          <a:pPr algn="ctr"/>
          <a:r>
            <a:rPr lang="el-GR" sz="1000" b="1" dirty="0"/>
            <a:t>(Ετοιμασία Προσχεδίου Πρότασης στο Υπουργικό </a:t>
          </a:r>
          <a:r>
            <a:rPr lang="el-GR" sz="1000" b="1" dirty="0" smtClean="0"/>
            <a:t>Συμβούλιο </a:t>
          </a:r>
          <a:r>
            <a:rPr lang="el-GR" sz="1000" b="1" dirty="0"/>
            <a:t>για Εθνικό Σχέδιο </a:t>
          </a:r>
          <a:r>
            <a:rPr lang="el-GR" sz="1000" b="1" dirty="0" smtClean="0"/>
            <a:t>-</a:t>
          </a:r>
          <a:r>
            <a:rPr lang="en-US" sz="1000" b="1" dirty="0" smtClean="0"/>
            <a:t> </a:t>
          </a:r>
          <a:r>
            <a:rPr lang="el-GR" sz="1000" b="1" dirty="0" smtClean="0"/>
            <a:t> </a:t>
          </a:r>
          <a:r>
            <a:rPr lang="el-GR" sz="1000" b="1" dirty="0"/>
            <a:t>Έλεγχος και παρακολούθηση </a:t>
          </a:r>
          <a:r>
            <a:rPr lang="el-GR" sz="1000" b="1" dirty="0" smtClean="0"/>
            <a:t>εφαρμογής </a:t>
          </a:r>
          <a:r>
            <a:rPr lang="el-GR" sz="1000" b="1" dirty="0"/>
            <a:t>του - Εισηγήσεις για αναθεώρηση του</a:t>
          </a:r>
          <a:r>
            <a:rPr lang="en-US" sz="1000" b="1" dirty="0"/>
            <a:t> - </a:t>
          </a:r>
          <a:r>
            <a:rPr lang="el-GR" sz="1000" b="1" dirty="0"/>
            <a:t>Καθορισμός Γραμματείας)</a:t>
          </a:r>
        </a:p>
        <a:p>
          <a:pPr algn="l"/>
          <a:r>
            <a:rPr lang="el-GR" sz="1000" i="1" dirty="0"/>
            <a:t>	- </a:t>
          </a:r>
          <a:r>
            <a:rPr lang="el-GR" sz="1000" i="0" dirty="0"/>
            <a:t>Γενικός Διευθυντής Υπουργείου Γεωργίας, Αγροτικής Ανάπτυξης και Περιβάλλοντος (συντονιστής)</a:t>
          </a:r>
        </a:p>
        <a:p>
          <a:pPr algn="l"/>
          <a:r>
            <a:rPr lang="el-GR" sz="1000" i="0" dirty="0"/>
            <a:t>	- Γενικός Διευθυντής Υπουργείου Ενέργειας, Εμπορίου, Βιομηχανίας και Τουρισμού</a:t>
          </a:r>
          <a:r>
            <a:rPr lang="en-GB" sz="1000" i="0" dirty="0"/>
            <a:t> </a:t>
          </a:r>
          <a:r>
            <a:rPr lang="el-GR" sz="1000" i="0" dirty="0"/>
            <a:t>(συντονιστής)</a:t>
          </a:r>
          <a:endParaRPr lang="en-GB" sz="1000" i="0" dirty="0"/>
        </a:p>
        <a:p>
          <a:pPr algn="l"/>
          <a:r>
            <a:rPr lang="el-GR" sz="1000" i="0" dirty="0"/>
            <a:t>	- Γενικός Διευθυντής Υπουργείου Μεταφορών, Επικοινωνιών και Έργων</a:t>
          </a:r>
          <a:endParaRPr lang="en-GB" sz="1000" i="0" dirty="0"/>
        </a:p>
        <a:p>
          <a:pPr algn="l"/>
          <a:r>
            <a:rPr lang="el-GR" sz="1000" i="0" dirty="0"/>
            <a:t>	- Γενικός Διευθυντής Υπουργείου Οικονομικών</a:t>
          </a:r>
        </a:p>
        <a:p>
          <a:pPr algn="l"/>
          <a:r>
            <a:rPr lang="el-GR" sz="1000" i="0" dirty="0"/>
            <a:t>	- Άλλος  (μετά από πρόσκληση των Συντονιστών) </a:t>
          </a:r>
        </a:p>
        <a:p>
          <a:pPr algn="l"/>
          <a:endParaRPr lang="en-US" sz="1100" dirty="0"/>
        </a:p>
      </dgm:t>
    </dgm:pt>
    <dgm:pt modelId="{365F8C02-FC90-457A-939B-3B0B8DC40238}" type="parTrans" cxnId="{523D62F2-EE54-4EA6-9CF4-72D159AD9AAF}">
      <dgm:prSet/>
      <dgm:spPr/>
      <dgm:t>
        <a:bodyPr/>
        <a:lstStyle/>
        <a:p>
          <a:endParaRPr lang="en-US" sz="1100"/>
        </a:p>
      </dgm:t>
    </dgm:pt>
    <dgm:pt modelId="{9A8936F5-0040-4D66-8ABC-6B6211D8A693}" type="sibTrans" cxnId="{523D62F2-EE54-4EA6-9CF4-72D159AD9AAF}">
      <dgm:prSet/>
      <dgm:spPr/>
      <dgm:t>
        <a:bodyPr/>
        <a:lstStyle/>
        <a:p>
          <a:endParaRPr lang="en-US" sz="1100"/>
        </a:p>
      </dgm:t>
    </dgm:pt>
    <dgm:pt modelId="{9925945C-1D06-4E70-B5D3-EDAA2E54363B}">
      <dgm:prSet phldrT="[Text]" custT="1"/>
      <dgm:spPr/>
      <dgm:t>
        <a:bodyPr/>
        <a:lstStyle/>
        <a:p>
          <a:pPr algn="ctr"/>
          <a:r>
            <a:rPr lang="el-GR" sz="900" u="sng" dirty="0" smtClean="0"/>
            <a:t>Ομάδα Εργασίας </a:t>
          </a:r>
          <a:r>
            <a:rPr lang="en-US" sz="900" u="sng" dirty="0" smtClean="0"/>
            <a:t>1:</a:t>
          </a:r>
          <a:br>
            <a:rPr lang="en-US" sz="900" u="sng" dirty="0" smtClean="0"/>
          </a:br>
          <a:r>
            <a:rPr lang="en-US" sz="900" dirty="0" err="1" smtClean="0"/>
            <a:t>Decarbonisation</a:t>
          </a:r>
          <a:endParaRPr lang="el-GR" sz="900" dirty="0" smtClean="0"/>
        </a:p>
        <a:p>
          <a:pPr algn="l"/>
          <a:r>
            <a:rPr lang="el-GR" sz="900" dirty="0" smtClean="0"/>
            <a:t>- </a:t>
          </a:r>
          <a:r>
            <a:rPr lang="el-GR" sz="900" dirty="0"/>
            <a:t>Επικεφαλής</a:t>
          </a:r>
        </a:p>
        <a:p>
          <a:pPr algn="l"/>
          <a:r>
            <a:rPr lang="el-GR" sz="900" dirty="0"/>
            <a:t>-</a:t>
          </a:r>
          <a:r>
            <a:rPr lang="el-GR" sz="900" dirty="0" err="1"/>
            <a:t>Μελη</a:t>
          </a:r>
          <a:endParaRPr lang="en-US" sz="900" dirty="0"/>
        </a:p>
      </dgm:t>
    </dgm:pt>
    <dgm:pt modelId="{9AA544B0-C4D7-4865-9BA3-C04B6C62F13B}" type="parTrans" cxnId="{5A78E067-AB70-4566-B5BE-D7794952DF52}">
      <dgm:prSet/>
      <dgm:spPr/>
      <dgm:t>
        <a:bodyPr/>
        <a:lstStyle/>
        <a:p>
          <a:endParaRPr lang="en-US" sz="1100"/>
        </a:p>
      </dgm:t>
    </dgm:pt>
    <dgm:pt modelId="{6414675C-D007-432E-A864-D01A00396CF2}" type="sibTrans" cxnId="{5A78E067-AB70-4566-B5BE-D7794952DF52}">
      <dgm:prSet/>
      <dgm:spPr/>
      <dgm:t>
        <a:bodyPr/>
        <a:lstStyle/>
        <a:p>
          <a:endParaRPr lang="en-US" sz="1100"/>
        </a:p>
      </dgm:t>
    </dgm:pt>
    <dgm:pt modelId="{2A74B887-5DCD-443F-9D42-B88DE2954674}">
      <dgm:prSet phldrT="[Text]" custT="1"/>
      <dgm:spPr/>
      <dgm:t>
        <a:bodyPr/>
        <a:lstStyle/>
        <a:p>
          <a:pPr algn="ctr"/>
          <a:r>
            <a:rPr lang="el-GR" sz="900" u="sng" dirty="0"/>
            <a:t>Ομάδα Εργασίας 2</a:t>
          </a:r>
          <a:r>
            <a:rPr lang="en-GB" sz="900" u="sng" dirty="0" smtClean="0"/>
            <a:t>:</a:t>
          </a:r>
          <a:br>
            <a:rPr lang="en-GB" sz="900" u="sng" dirty="0" smtClean="0"/>
          </a:br>
          <a:r>
            <a:rPr lang="en-GB" sz="900" dirty="0" smtClean="0"/>
            <a:t>Energy </a:t>
          </a:r>
          <a:r>
            <a:rPr lang="en-GB" sz="900" dirty="0"/>
            <a:t>Efficiency</a:t>
          </a:r>
          <a:endParaRPr lang="el-GR" sz="900" dirty="0"/>
        </a:p>
        <a:p>
          <a:pPr algn="l"/>
          <a:r>
            <a:rPr lang="el-GR" sz="900" dirty="0"/>
            <a:t>- Επικεφαλής </a:t>
          </a:r>
        </a:p>
        <a:p>
          <a:pPr algn="l"/>
          <a:r>
            <a:rPr lang="el-GR" sz="900" dirty="0"/>
            <a:t>- Μέλη </a:t>
          </a:r>
          <a:endParaRPr lang="en-US" sz="900" dirty="0"/>
        </a:p>
      </dgm:t>
    </dgm:pt>
    <dgm:pt modelId="{B727A15C-8DD3-4BF8-A6D3-7B0911A7AAC0}" type="parTrans" cxnId="{D1AA60BA-4088-4F71-8170-8CB0F5915A54}">
      <dgm:prSet/>
      <dgm:spPr/>
      <dgm:t>
        <a:bodyPr/>
        <a:lstStyle/>
        <a:p>
          <a:endParaRPr lang="en-US" sz="1100"/>
        </a:p>
      </dgm:t>
    </dgm:pt>
    <dgm:pt modelId="{7CE040E6-8D90-41D7-8F66-E3C879BF44EA}" type="sibTrans" cxnId="{D1AA60BA-4088-4F71-8170-8CB0F5915A54}">
      <dgm:prSet/>
      <dgm:spPr/>
      <dgm:t>
        <a:bodyPr/>
        <a:lstStyle/>
        <a:p>
          <a:endParaRPr lang="en-US" sz="1100"/>
        </a:p>
      </dgm:t>
    </dgm:pt>
    <dgm:pt modelId="{08264E23-F723-463D-9CDD-79D32167A6DF}">
      <dgm:prSet phldrT="[Text]" custT="1"/>
      <dgm:spPr/>
      <dgm:t>
        <a:bodyPr/>
        <a:lstStyle/>
        <a:p>
          <a:pPr algn="ctr"/>
          <a:r>
            <a:rPr lang="el-GR" sz="900" dirty="0"/>
            <a:t> </a:t>
          </a:r>
          <a:r>
            <a:rPr lang="el-GR" sz="900" u="sng" dirty="0" smtClean="0"/>
            <a:t>Ομάδα Εργασίας 3</a:t>
          </a:r>
          <a:r>
            <a:rPr lang="en-GB" sz="900" u="sng" dirty="0" smtClean="0"/>
            <a:t>:</a:t>
          </a:r>
          <a:br>
            <a:rPr lang="en-GB" sz="900" u="sng" dirty="0" smtClean="0"/>
          </a:br>
          <a:r>
            <a:rPr lang="en-GB" sz="900" dirty="0" smtClean="0"/>
            <a:t>Energy </a:t>
          </a:r>
          <a:r>
            <a:rPr lang="en-GB" sz="900" dirty="0"/>
            <a:t>Security</a:t>
          </a:r>
          <a:endParaRPr lang="el-GR" sz="900" dirty="0"/>
        </a:p>
        <a:p>
          <a:pPr algn="l"/>
          <a:r>
            <a:rPr lang="el-GR" sz="900" dirty="0"/>
            <a:t>- Επικεφαλής </a:t>
          </a:r>
        </a:p>
        <a:p>
          <a:pPr algn="l"/>
          <a:r>
            <a:rPr lang="el-GR" sz="900" dirty="0"/>
            <a:t>- Μέλη </a:t>
          </a:r>
          <a:endParaRPr lang="en-US" sz="900" dirty="0"/>
        </a:p>
      </dgm:t>
    </dgm:pt>
    <dgm:pt modelId="{79676CF0-1CB7-4EAA-AC81-3D1B14BA2D99}" type="parTrans" cxnId="{9181FFEC-3CCC-46D1-B1DB-BF832698F810}">
      <dgm:prSet/>
      <dgm:spPr/>
      <dgm:t>
        <a:bodyPr/>
        <a:lstStyle/>
        <a:p>
          <a:endParaRPr lang="el-GR"/>
        </a:p>
      </dgm:t>
    </dgm:pt>
    <dgm:pt modelId="{ED30E905-12A1-4455-AE12-9E0DE355D36F}" type="sibTrans" cxnId="{9181FFEC-3CCC-46D1-B1DB-BF832698F810}">
      <dgm:prSet/>
      <dgm:spPr/>
      <dgm:t>
        <a:bodyPr/>
        <a:lstStyle/>
        <a:p>
          <a:endParaRPr lang="el-GR"/>
        </a:p>
      </dgm:t>
    </dgm:pt>
    <dgm:pt modelId="{120C4655-4F55-49E2-A76C-19B540633846}">
      <dgm:prSet phldrT="[Text]" custT="1"/>
      <dgm:spPr/>
      <dgm:t>
        <a:bodyPr/>
        <a:lstStyle/>
        <a:p>
          <a:pPr algn="ctr"/>
          <a:r>
            <a:rPr lang="el-GR" sz="900" u="sng" dirty="0" smtClean="0"/>
            <a:t>Ομάδα Εργασίας 5</a:t>
          </a:r>
          <a:r>
            <a:rPr lang="en-GB" sz="900" u="sng" dirty="0" smtClean="0"/>
            <a:t>:</a:t>
          </a:r>
          <a:br>
            <a:rPr lang="en-GB" sz="900" u="sng" dirty="0" smtClean="0"/>
          </a:br>
          <a:r>
            <a:rPr lang="en-GB" sz="900" dirty="0" smtClean="0"/>
            <a:t>Research</a:t>
          </a:r>
          <a:r>
            <a:rPr lang="en-GB" sz="900" dirty="0"/>
            <a:t>, Innovation and Competitiveness</a:t>
          </a:r>
          <a:endParaRPr lang="el-GR" sz="900" dirty="0"/>
        </a:p>
        <a:p>
          <a:pPr algn="l"/>
          <a:r>
            <a:rPr lang="el-GR" sz="900" dirty="0"/>
            <a:t>- Επικεφαλής </a:t>
          </a:r>
        </a:p>
        <a:p>
          <a:pPr algn="l"/>
          <a:r>
            <a:rPr lang="el-GR" sz="900" dirty="0"/>
            <a:t>- Μέλη</a:t>
          </a:r>
          <a:r>
            <a:rPr lang="en-GB" sz="900" dirty="0"/>
            <a:t> </a:t>
          </a:r>
          <a:endParaRPr lang="en-US" sz="900" dirty="0"/>
        </a:p>
      </dgm:t>
    </dgm:pt>
    <dgm:pt modelId="{61DF4A7A-2491-4E02-BCAF-DF19953A4F72}" type="parTrans" cxnId="{733FC520-6426-4A2D-901B-7F17DA0C143E}">
      <dgm:prSet/>
      <dgm:spPr/>
      <dgm:t>
        <a:bodyPr/>
        <a:lstStyle/>
        <a:p>
          <a:endParaRPr lang="el-GR"/>
        </a:p>
      </dgm:t>
    </dgm:pt>
    <dgm:pt modelId="{60A86981-10BC-475E-9467-DB89C70D00D3}" type="sibTrans" cxnId="{733FC520-6426-4A2D-901B-7F17DA0C143E}">
      <dgm:prSet/>
      <dgm:spPr/>
      <dgm:t>
        <a:bodyPr/>
        <a:lstStyle/>
        <a:p>
          <a:endParaRPr lang="el-GR"/>
        </a:p>
      </dgm:t>
    </dgm:pt>
    <dgm:pt modelId="{D186B4E2-87A1-4866-9771-86B11C243552}">
      <dgm:prSet phldrT="[Text]" custT="1"/>
      <dgm:spPr/>
      <dgm:t>
        <a:bodyPr/>
        <a:lstStyle/>
        <a:p>
          <a:pPr algn="ctr"/>
          <a:r>
            <a:rPr lang="el-GR" sz="900" u="sng" dirty="0" smtClean="0"/>
            <a:t>Ομάδα Εργασίας 4</a:t>
          </a:r>
          <a:r>
            <a:rPr lang="en-GB" sz="900" u="sng" dirty="0" smtClean="0"/>
            <a:t>:</a:t>
          </a:r>
          <a:br>
            <a:rPr lang="en-GB" sz="900" u="sng" dirty="0" smtClean="0"/>
          </a:br>
          <a:r>
            <a:rPr lang="en-GB" sz="900" dirty="0" smtClean="0"/>
            <a:t>Internal </a:t>
          </a:r>
          <a:r>
            <a:rPr lang="en-GB" sz="900" dirty="0"/>
            <a:t>Energy Market</a:t>
          </a:r>
          <a:endParaRPr lang="el-GR" sz="900" dirty="0"/>
        </a:p>
        <a:p>
          <a:pPr algn="l"/>
          <a:r>
            <a:rPr lang="el-GR" sz="900" dirty="0"/>
            <a:t>- Επικεφαλής </a:t>
          </a:r>
        </a:p>
        <a:p>
          <a:pPr algn="l"/>
          <a:r>
            <a:rPr lang="el-GR" sz="900" dirty="0"/>
            <a:t>- Μέλη </a:t>
          </a:r>
          <a:r>
            <a:rPr lang="en-GB" sz="900" dirty="0"/>
            <a:t> </a:t>
          </a:r>
          <a:endParaRPr lang="en-US" sz="900" dirty="0"/>
        </a:p>
      </dgm:t>
    </dgm:pt>
    <dgm:pt modelId="{6E0E178A-FD00-40EA-BC04-A6895D5F52C4}" type="parTrans" cxnId="{ADB546B2-7607-4E87-A2A7-233F0B195BE8}">
      <dgm:prSet/>
      <dgm:spPr/>
      <dgm:t>
        <a:bodyPr/>
        <a:lstStyle/>
        <a:p>
          <a:endParaRPr lang="el-GR"/>
        </a:p>
      </dgm:t>
    </dgm:pt>
    <dgm:pt modelId="{B8928421-FD54-42E4-A2BA-1D1D19BE4AE1}" type="sibTrans" cxnId="{ADB546B2-7607-4E87-A2A7-233F0B195BE8}">
      <dgm:prSet/>
      <dgm:spPr/>
      <dgm:t>
        <a:bodyPr/>
        <a:lstStyle/>
        <a:p>
          <a:endParaRPr lang="el-GR"/>
        </a:p>
      </dgm:t>
    </dgm:pt>
    <dgm:pt modelId="{4204BA97-B473-48E0-820A-EE265CFDA03E}">
      <dgm:prSet phldrT="[Text]" custT="1"/>
      <dgm:spPr/>
      <dgm:t>
        <a:bodyPr/>
        <a:lstStyle/>
        <a:p>
          <a:pPr algn="ctr"/>
          <a:r>
            <a:rPr lang="el-GR" sz="900" u="sng" dirty="0" smtClean="0"/>
            <a:t>Ομάδα Εργασίας 6</a:t>
          </a:r>
          <a:r>
            <a:rPr lang="en-GB" sz="900" dirty="0"/>
            <a:t>: </a:t>
          </a:r>
          <a:r>
            <a:rPr lang="en-GB" sz="900" dirty="0" smtClean="0"/>
            <a:t>Renewable </a:t>
          </a:r>
          <a:r>
            <a:rPr lang="en-GB" sz="900" dirty="0"/>
            <a:t>Energy</a:t>
          </a:r>
          <a:endParaRPr lang="el-GR" sz="900" dirty="0"/>
        </a:p>
        <a:p>
          <a:pPr algn="l"/>
          <a:r>
            <a:rPr lang="el-GR" sz="900" dirty="0"/>
            <a:t>- Επικεφαλής </a:t>
          </a:r>
        </a:p>
        <a:p>
          <a:pPr algn="l"/>
          <a:r>
            <a:rPr lang="el-GR" sz="900" dirty="0"/>
            <a:t>- Μέλη</a:t>
          </a:r>
          <a:endParaRPr lang="en-US" sz="900" dirty="0"/>
        </a:p>
      </dgm:t>
    </dgm:pt>
    <dgm:pt modelId="{D0EE70B4-CC29-4F83-A16D-16B4F198E8BB}" type="parTrans" cxnId="{952840D3-2411-4C7A-BA4B-6B5448D0F9AC}">
      <dgm:prSet/>
      <dgm:spPr/>
      <dgm:t>
        <a:bodyPr/>
        <a:lstStyle/>
        <a:p>
          <a:endParaRPr lang="el-GR"/>
        </a:p>
      </dgm:t>
    </dgm:pt>
    <dgm:pt modelId="{8D946D38-600D-4ACD-ACAC-AA09AA6BF429}" type="sibTrans" cxnId="{952840D3-2411-4C7A-BA4B-6B5448D0F9AC}">
      <dgm:prSet/>
      <dgm:spPr/>
      <dgm:t>
        <a:bodyPr/>
        <a:lstStyle/>
        <a:p>
          <a:endParaRPr lang="el-GR"/>
        </a:p>
      </dgm:t>
    </dgm:pt>
    <dgm:pt modelId="{E73B5542-779A-43F4-B6F1-C18A901D814A}">
      <dgm:prSet phldrT="[Text]" custT="1"/>
      <dgm:spPr/>
      <dgm:t>
        <a:bodyPr/>
        <a:lstStyle/>
        <a:p>
          <a:pPr algn="ctr"/>
          <a:r>
            <a:rPr lang="el-GR" sz="900" u="sng" dirty="0" smtClean="0"/>
            <a:t>Επιπρόσθετες</a:t>
          </a:r>
          <a:r>
            <a:rPr lang="el-GR" sz="900" dirty="0" smtClean="0"/>
            <a:t> </a:t>
          </a:r>
          <a:r>
            <a:rPr lang="el-GR" sz="900" u="sng" dirty="0" smtClean="0"/>
            <a:t>Ομάδες Εργασίας</a:t>
          </a:r>
          <a:endParaRPr lang="el-GR" sz="900" u="sng" dirty="0"/>
        </a:p>
        <a:p>
          <a:pPr algn="ctr"/>
          <a:r>
            <a:rPr lang="el-GR" sz="900" dirty="0"/>
            <a:t>(μετά από απόφαση των Συντονιστών)</a:t>
          </a:r>
          <a:endParaRPr lang="en-US" sz="900" dirty="0"/>
        </a:p>
      </dgm:t>
    </dgm:pt>
    <dgm:pt modelId="{E528B80F-73AA-48E2-B4E1-093D14945DD8}" type="parTrans" cxnId="{E3915C31-4691-4D17-9EBB-BE623F78B476}">
      <dgm:prSet/>
      <dgm:spPr/>
      <dgm:t>
        <a:bodyPr/>
        <a:lstStyle/>
        <a:p>
          <a:endParaRPr lang="el-GR"/>
        </a:p>
      </dgm:t>
    </dgm:pt>
    <dgm:pt modelId="{087258EE-30A2-4CEF-B3E7-061F9632150C}" type="sibTrans" cxnId="{E3915C31-4691-4D17-9EBB-BE623F78B476}">
      <dgm:prSet/>
      <dgm:spPr/>
      <dgm:t>
        <a:bodyPr/>
        <a:lstStyle/>
        <a:p>
          <a:endParaRPr lang="el-GR"/>
        </a:p>
      </dgm:t>
    </dgm:pt>
    <dgm:pt modelId="{14398431-7B48-4675-9315-9339728D88DD}" type="pres">
      <dgm:prSet presAssocID="{3A74CFE7-AE5A-429E-91D4-67E8591C8B1B}" presName="mainComposite" presStyleCnt="0">
        <dgm:presLayoutVars>
          <dgm:chPref val="1"/>
          <dgm:dir/>
          <dgm:animOne val="branch"/>
          <dgm:animLvl val="lvl"/>
          <dgm:resizeHandles val="exact"/>
        </dgm:presLayoutVars>
      </dgm:prSet>
      <dgm:spPr/>
      <dgm:t>
        <a:bodyPr/>
        <a:lstStyle/>
        <a:p>
          <a:endParaRPr lang="en-US"/>
        </a:p>
      </dgm:t>
    </dgm:pt>
    <dgm:pt modelId="{713ED8F7-E7CF-48C4-BF8D-802B0B0D4C6C}" type="pres">
      <dgm:prSet presAssocID="{3A74CFE7-AE5A-429E-91D4-67E8591C8B1B}" presName="hierFlow" presStyleCnt="0"/>
      <dgm:spPr/>
      <dgm:t>
        <a:bodyPr/>
        <a:lstStyle/>
        <a:p>
          <a:endParaRPr lang="el-GR"/>
        </a:p>
      </dgm:t>
    </dgm:pt>
    <dgm:pt modelId="{B9B32AEB-1535-4817-AD37-3F426A83146A}" type="pres">
      <dgm:prSet presAssocID="{3A74CFE7-AE5A-429E-91D4-67E8591C8B1B}" presName="hierChild1" presStyleCnt="0">
        <dgm:presLayoutVars>
          <dgm:chPref val="1"/>
          <dgm:animOne val="branch"/>
          <dgm:animLvl val="lvl"/>
        </dgm:presLayoutVars>
      </dgm:prSet>
      <dgm:spPr/>
      <dgm:t>
        <a:bodyPr/>
        <a:lstStyle/>
        <a:p>
          <a:endParaRPr lang="el-GR"/>
        </a:p>
      </dgm:t>
    </dgm:pt>
    <dgm:pt modelId="{80AC1753-290B-4F3C-9D96-3AE0B268AF01}" type="pres">
      <dgm:prSet presAssocID="{D1D63902-8A21-408B-BF01-ABABC3C99038}" presName="Name14" presStyleCnt="0"/>
      <dgm:spPr/>
      <dgm:t>
        <a:bodyPr/>
        <a:lstStyle/>
        <a:p>
          <a:endParaRPr lang="el-GR"/>
        </a:p>
      </dgm:t>
    </dgm:pt>
    <dgm:pt modelId="{277A15AD-F184-4513-B23E-0D5DA3FE8768}" type="pres">
      <dgm:prSet presAssocID="{D1D63902-8A21-408B-BF01-ABABC3C99038}" presName="level1Shape" presStyleLbl="node0" presStyleIdx="0" presStyleCnt="1" custScaleX="266437" custScaleY="246003" custLinFactNeighborX="-7048">
        <dgm:presLayoutVars>
          <dgm:chPref val="3"/>
        </dgm:presLayoutVars>
      </dgm:prSet>
      <dgm:spPr/>
      <dgm:t>
        <a:bodyPr/>
        <a:lstStyle/>
        <a:p>
          <a:endParaRPr lang="en-US"/>
        </a:p>
      </dgm:t>
    </dgm:pt>
    <dgm:pt modelId="{EE78D7A4-8257-4C47-9E7C-19B8B82F1D8F}" type="pres">
      <dgm:prSet presAssocID="{D1D63902-8A21-408B-BF01-ABABC3C99038}" presName="hierChild2" presStyleCnt="0"/>
      <dgm:spPr/>
      <dgm:t>
        <a:bodyPr/>
        <a:lstStyle/>
        <a:p>
          <a:endParaRPr lang="el-GR"/>
        </a:p>
      </dgm:t>
    </dgm:pt>
    <dgm:pt modelId="{A262BA32-F574-4748-9FEE-7DD7128FFBED}" type="pres">
      <dgm:prSet presAssocID="{57A0F2BD-21BA-4158-B1F3-848A06482879}" presName="Name19" presStyleLbl="parChTrans1D2" presStyleIdx="0" presStyleCnt="1"/>
      <dgm:spPr/>
      <dgm:t>
        <a:bodyPr/>
        <a:lstStyle/>
        <a:p>
          <a:endParaRPr lang="en-US"/>
        </a:p>
      </dgm:t>
    </dgm:pt>
    <dgm:pt modelId="{59BCFCD6-576B-46EC-8C0C-C14BCD234D58}" type="pres">
      <dgm:prSet presAssocID="{CC788C1F-7EB3-4C0F-BC5A-D5D4135097DC}" presName="Name21" presStyleCnt="0"/>
      <dgm:spPr/>
      <dgm:t>
        <a:bodyPr/>
        <a:lstStyle/>
        <a:p>
          <a:endParaRPr lang="el-GR"/>
        </a:p>
      </dgm:t>
    </dgm:pt>
    <dgm:pt modelId="{4EBA9C32-3A66-4F80-91A3-30FB3B5096CD}" type="pres">
      <dgm:prSet presAssocID="{CC788C1F-7EB3-4C0F-BC5A-D5D4135097DC}" presName="level2Shape" presStyleLbl="node2" presStyleIdx="0" presStyleCnt="1" custScaleX="870035" custScaleY="391307" custLinFactNeighborX="-7048" custLinFactNeighborY="-7929"/>
      <dgm:spPr/>
      <dgm:t>
        <a:bodyPr/>
        <a:lstStyle/>
        <a:p>
          <a:endParaRPr lang="en-US"/>
        </a:p>
      </dgm:t>
    </dgm:pt>
    <dgm:pt modelId="{F9266914-1663-46E2-80DC-C4DCDAFD7983}" type="pres">
      <dgm:prSet presAssocID="{CC788C1F-7EB3-4C0F-BC5A-D5D4135097DC}" presName="hierChild3" presStyleCnt="0"/>
      <dgm:spPr/>
      <dgm:t>
        <a:bodyPr/>
        <a:lstStyle/>
        <a:p>
          <a:endParaRPr lang="el-GR"/>
        </a:p>
      </dgm:t>
    </dgm:pt>
    <dgm:pt modelId="{9C55557A-2394-4DCA-8FB9-1A41930A115B}" type="pres">
      <dgm:prSet presAssocID="{365F8C02-FC90-457A-939B-3B0B8DC40238}" presName="Name19" presStyleLbl="parChTrans1D3" presStyleIdx="0" presStyleCnt="1"/>
      <dgm:spPr/>
      <dgm:t>
        <a:bodyPr/>
        <a:lstStyle/>
        <a:p>
          <a:endParaRPr lang="en-US"/>
        </a:p>
      </dgm:t>
    </dgm:pt>
    <dgm:pt modelId="{569CE72D-6ADC-4C3E-99A9-F856DDF65428}" type="pres">
      <dgm:prSet presAssocID="{E21F0586-8E99-4D2F-8A3C-F6DFAC6DE68B}" presName="Name21" presStyleCnt="0"/>
      <dgm:spPr/>
      <dgm:t>
        <a:bodyPr/>
        <a:lstStyle/>
        <a:p>
          <a:endParaRPr lang="el-GR"/>
        </a:p>
      </dgm:t>
    </dgm:pt>
    <dgm:pt modelId="{253FC27D-7D1C-4D7C-96B8-C875ED751424}" type="pres">
      <dgm:prSet presAssocID="{E21F0586-8E99-4D2F-8A3C-F6DFAC6DE68B}" presName="level2Shape" presStyleLbl="node3" presStyleIdx="0" presStyleCnt="1" custScaleX="1125704" custScaleY="505679" custLinFactNeighborX="-7048" custLinFactNeighborY="-15472"/>
      <dgm:spPr/>
      <dgm:t>
        <a:bodyPr/>
        <a:lstStyle/>
        <a:p>
          <a:endParaRPr lang="en-US"/>
        </a:p>
      </dgm:t>
    </dgm:pt>
    <dgm:pt modelId="{07704611-DAAF-42D9-8618-1B4D632C6E77}" type="pres">
      <dgm:prSet presAssocID="{E21F0586-8E99-4D2F-8A3C-F6DFAC6DE68B}" presName="hierChild3" presStyleCnt="0"/>
      <dgm:spPr/>
      <dgm:t>
        <a:bodyPr/>
        <a:lstStyle/>
        <a:p>
          <a:endParaRPr lang="el-GR"/>
        </a:p>
      </dgm:t>
    </dgm:pt>
    <dgm:pt modelId="{3CE70D2D-5CED-46DE-AB6B-69FFA012E402}" type="pres">
      <dgm:prSet presAssocID="{9AA544B0-C4D7-4865-9BA3-C04B6C62F13B}" presName="Name19" presStyleLbl="parChTrans1D4" presStyleIdx="0" presStyleCnt="7"/>
      <dgm:spPr/>
      <dgm:t>
        <a:bodyPr/>
        <a:lstStyle/>
        <a:p>
          <a:endParaRPr lang="en-US"/>
        </a:p>
      </dgm:t>
    </dgm:pt>
    <dgm:pt modelId="{531A608D-C589-48A9-B04E-0F5EC9BA2A74}" type="pres">
      <dgm:prSet presAssocID="{9925945C-1D06-4E70-B5D3-EDAA2E54363B}" presName="Name21" presStyleCnt="0"/>
      <dgm:spPr/>
      <dgm:t>
        <a:bodyPr/>
        <a:lstStyle/>
        <a:p>
          <a:endParaRPr lang="el-GR"/>
        </a:p>
      </dgm:t>
    </dgm:pt>
    <dgm:pt modelId="{DD030E5F-3D42-4D2C-947B-DC5FBAAF7117}" type="pres">
      <dgm:prSet presAssocID="{9925945C-1D06-4E70-B5D3-EDAA2E54363B}" presName="level2Shape" presStyleLbl="node4" presStyleIdx="0" presStyleCnt="7" custScaleX="207716" custScaleY="238627"/>
      <dgm:spPr/>
      <dgm:t>
        <a:bodyPr/>
        <a:lstStyle/>
        <a:p>
          <a:endParaRPr lang="en-US"/>
        </a:p>
      </dgm:t>
    </dgm:pt>
    <dgm:pt modelId="{3B5D1006-E678-46E6-A9C7-07AFE30A4CA9}" type="pres">
      <dgm:prSet presAssocID="{9925945C-1D06-4E70-B5D3-EDAA2E54363B}" presName="hierChild3" presStyleCnt="0"/>
      <dgm:spPr/>
      <dgm:t>
        <a:bodyPr/>
        <a:lstStyle/>
        <a:p>
          <a:endParaRPr lang="el-GR"/>
        </a:p>
      </dgm:t>
    </dgm:pt>
    <dgm:pt modelId="{D83F6F44-5288-46E0-9947-0ED86CBEAF1B}" type="pres">
      <dgm:prSet presAssocID="{B727A15C-8DD3-4BF8-A6D3-7B0911A7AAC0}" presName="Name19" presStyleLbl="parChTrans1D4" presStyleIdx="1" presStyleCnt="7"/>
      <dgm:spPr/>
      <dgm:t>
        <a:bodyPr/>
        <a:lstStyle/>
        <a:p>
          <a:endParaRPr lang="en-US"/>
        </a:p>
      </dgm:t>
    </dgm:pt>
    <dgm:pt modelId="{FEE0844E-616B-41B9-B942-00C7AC97A276}" type="pres">
      <dgm:prSet presAssocID="{2A74B887-5DCD-443F-9D42-B88DE2954674}" presName="Name21" presStyleCnt="0"/>
      <dgm:spPr/>
      <dgm:t>
        <a:bodyPr/>
        <a:lstStyle/>
        <a:p>
          <a:endParaRPr lang="el-GR"/>
        </a:p>
      </dgm:t>
    </dgm:pt>
    <dgm:pt modelId="{734EAF31-0BDF-405A-9D6D-11F3845EC562}" type="pres">
      <dgm:prSet presAssocID="{2A74B887-5DCD-443F-9D42-B88DE2954674}" presName="level2Shape" presStyleLbl="node4" presStyleIdx="1" presStyleCnt="7" custScaleX="234448" custScaleY="234151"/>
      <dgm:spPr/>
      <dgm:t>
        <a:bodyPr/>
        <a:lstStyle/>
        <a:p>
          <a:endParaRPr lang="en-US"/>
        </a:p>
      </dgm:t>
    </dgm:pt>
    <dgm:pt modelId="{C5F1237F-E322-4380-BCA9-8FA6030569DF}" type="pres">
      <dgm:prSet presAssocID="{2A74B887-5DCD-443F-9D42-B88DE2954674}" presName="hierChild3" presStyleCnt="0"/>
      <dgm:spPr/>
      <dgm:t>
        <a:bodyPr/>
        <a:lstStyle/>
        <a:p>
          <a:endParaRPr lang="el-GR"/>
        </a:p>
      </dgm:t>
    </dgm:pt>
    <dgm:pt modelId="{27C52027-F41C-455F-995B-C5FCD7BC0881}" type="pres">
      <dgm:prSet presAssocID="{79676CF0-1CB7-4EAA-AC81-3D1B14BA2D99}" presName="Name19" presStyleLbl="parChTrans1D4" presStyleIdx="2" presStyleCnt="7"/>
      <dgm:spPr/>
      <dgm:t>
        <a:bodyPr/>
        <a:lstStyle/>
        <a:p>
          <a:endParaRPr lang="el-GR"/>
        </a:p>
      </dgm:t>
    </dgm:pt>
    <dgm:pt modelId="{B49459E8-BF8D-4A14-891C-D2B134D61EE8}" type="pres">
      <dgm:prSet presAssocID="{08264E23-F723-463D-9CDD-79D32167A6DF}" presName="Name21" presStyleCnt="0"/>
      <dgm:spPr/>
      <dgm:t>
        <a:bodyPr/>
        <a:lstStyle/>
        <a:p>
          <a:endParaRPr lang="el-GR"/>
        </a:p>
      </dgm:t>
    </dgm:pt>
    <dgm:pt modelId="{2C162DAE-67C5-4247-9440-5FC2627E5A6D}" type="pres">
      <dgm:prSet presAssocID="{08264E23-F723-463D-9CDD-79D32167A6DF}" presName="level2Shape" presStyleLbl="node4" presStyleIdx="2" presStyleCnt="7" custScaleX="217597" custScaleY="226007"/>
      <dgm:spPr/>
      <dgm:t>
        <a:bodyPr/>
        <a:lstStyle/>
        <a:p>
          <a:endParaRPr lang="el-GR"/>
        </a:p>
      </dgm:t>
    </dgm:pt>
    <dgm:pt modelId="{D56DCDFA-EA26-4E40-B581-A0805B35F1E1}" type="pres">
      <dgm:prSet presAssocID="{08264E23-F723-463D-9CDD-79D32167A6DF}" presName="hierChild3" presStyleCnt="0"/>
      <dgm:spPr/>
      <dgm:t>
        <a:bodyPr/>
        <a:lstStyle/>
        <a:p>
          <a:endParaRPr lang="el-GR"/>
        </a:p>
      </dgm:t>
    </dgm:pt>
    <dgm:pt modelId="{9D11AE6A-9382-4376-ADB9-0EAD195205EA}" type="pres">
      <dgm:prSet presAssocID="{6E0E178A-FD00-40EA-BC04-A6895D5F52C4}" presName="Name19" presStyleLbl="parChTrans1D4" presStyleIdx="3" presStyleCnt="7"/>
      <dgm:spPr/>
      <dgm:t>
        <a:bodyPr/>
        <a:lstStyle/>
        <a:p>
          <a:endParaRPr lang="el-GR"/>
        </a:p>
      </dgm:t>
    </dgm:pt>
    <dgm:pt modelId="{85201979-2774-4C2A-A192-93C6B5D398AD}" type="pres">
      <dgm:prSet presAssocID="{D186B4E2-87A1-4866-9771-86B11C243552}" presName="Name21" presStyleCnt="0"/>
      <dgm:spPr/>
      <dgm:t>
        <a:bodyPr/>
        <a:lstStyle/>
        <a:p>
          <a:endParaRPr lang="el-GR"/>
        </a:p>
      </dgm:t>
    </dgm:pt>
    <dgm:pt modelId="{6BCABF43-27A6-43FE-870C-EBDA563AA5E9}" type="pres">
      <dgm:prSet presAssocID="{D186B4E2-87A1-4866-9771-86B11C243552}" presName="level2Shape" presStyleLbl="node4" presStyleIdx="3" presStyleCnt="7" custScaleX="221683" custScaleY="228653"/>
      <dgm:spPr/>
      <dgm:t>
        <a:bodyPr/>
        <a:lstStyle/>
        <a:p>
          <a:endParaRPr lang="el-GR"/>
        </a:p>
      </dgm:t>
    </dgm:pt>
    <dgm:pt modelId="{E68748B7-1A40-4693-9338-B98CDF59CE7A}" type="pres">
      <dgm:prSet presAssocID="{D186B4E2-87A1-4866-9771-86B11C243552}" presName="hierChild3" presStyleCnt="0"/>
      <dgm:spPr/>
      <dgm:t>
        <a:bodyPr/>
        <a:lstStyle/>
        <a:p>
          <a:endParaRPr lang="el-GR"/>
        </a:p>
      </dgm:t>
    </dgm:pt>
    <dgm:pt modelId="{E81C7F2E-1F61-4F28-AF32-CD8EA41A3831}" type="pres">
      <dgm:prSet presAssocID="{61DF4A7A-2491-4E02-BCAF-DF19953A4F72}" presName="Name19" presStyleLbl="parChTrans1D4" presStyleIdx="4" presStyleCnt="7"/>
      <dgm:spPr/>
      <dgm:t>
        <a:bodyPr/>
        <a:lstStyle/>
        <a:p>
          <a:endParaRPr lang="el-GR"/>
        </a:p>
      </dgm:t>
    </dgm:pt>
    <dgm:pt modelId="{39AC0B37-B224-40DE-AA40-9DA4386B7237}" type="pres">
      <dgm:prSet presAssocID="{120C4655-4F55-49E2-A76C-19B540633846}" presName="Name21" presStyleCnt="0"/>
      <dgm:spPr/>
      <dgm:t>
        <a:bodyPr/>
        <a:lstStyle/>
        <a:p>
          <a:endParaRPr lang="el-GR"/>
        </a:p>
      </dgm:t>
    </dgm:pt>
    <dgm:pt modelId="{3CB590EF-4B9D-455E-BD29-84A7A4F51DF6}" type="pres">
      <dgm:prSet presAssocID="{120C4655-4F55-49E2-A76C-19B540633846}" presName="level2Shape" presStyleLbl="node4" presStyleIdx="4" presStyleCnt="7" custScaleX="234705" custScaleY="242175" custLinFactNeighborY="-1081"/>
      <dgm:spPr/>
      <dgm:t>
        <a:bodyPr/>
        <a:lstStyle/>
        <a:p>
          <a:endParaRPr lang="el-GR"/>
        </a:p>
      </dgm:t>
    </dgm:pt>
    <dgm:pt modelId="{555ACAA4-E55D-4AE9-8525-389D7ACD23BF}" type="pres">
      <dgm:prSet presAssocID="{120C4655-4F55-49E2-A76C-19B540633846}" presName="hierChild3" presStyleCnt="0"/>
      <dgm:spPr/>
      <dgm:t>
        <a:bodyPr/>
        <a:lstStyle/>
        <a:p>
          <a:endParaRPr lang="el-GR"/>
        </a:p>
      </dgm:t>
    </dgm:pt>
    <dgm:pt modelId="{567CC563-7949-44BE-AD59-72EFD4E994A9}" type="pres">
      <dgm:prSet presAssocID="{D0EE70B4-CC29-4F83-A16D-16B4F198E8BB}" presName="Name19" presStyleLbl="parChTrans1D4" presStyleIdx="5" presStyleCnt="7"/>
      <dgm:spPr/>
      <dgm:t>
        <a:bodyPr/>
        <a:lstStyle/>
        <a:p>
          <a:endParaRPr lang="el-GR"/>
        </a:p>
      </dgm:t>
    </dgm:pt>
    <dgm:pt modelId="{DDC292A6-BD93-4E9D-9E77-F34608EFD9F2}" type="pres">
      <dgm:prSet presAssocID="{4204BA97-B473-48E0-820A-EE265CFDA03E}" presName="Name21" presStyleCnt="0"/>
      <dgm:spPr/>
      <dgm:t>
        <a:bodyPr/>
        <a:lstStyle/>
        <a:p>
          <a:endParaRPr lang="el-GR"/>
        </a:p>
      </dgm:t>
    </dgm:pt>
    <dgm:pt modelId="{52BC42D7-7984-4098-B47F-CFF17B7BC842}" type="pres">
      <dgm:prSet presAssocID="{4204BA97-B473-48E0-820A-EE265CFDA03E}" presName="level2Shape" presStyleLbl="node4" presStyleIdx="5" presStyleCnt="7" custScaleX="223869" custScaleY="224848"/>
      <dgm:spPr/>
      <dgm:t>
        <a:bodyPr/>
        <a:lstStyle/>
        <a:p>
          <a:endParaRPr lang="el-GR"/>
        </a:p>
      </dgm:t>
    </dgm:pt>
    <dgm:pt modelId="{BF70A691-F062-4C33-98A9-2BA762B241B4}" type="pres">
      <dgm:prSet presAssocID="{4204BA97-B473-48E0-820A-EE265CFDA03E}" presName="hierChild3" presStyleCnt="0"/>
      <dgm:spPr/>
      <dgm:t>
        <a:bodyPr/>
        <a:lstStyle/>
        <a:p>
          <a:endParaRPr lang="el-GR"/>
        </a:p>
      </dgm:t>
    </dgm:pt>
    <dgm:pt modelId="{BC689BC8-6714-42AA-B41D-D5309756969F}" type="pres">
      <dgm:prSet presAssocID="{E528B80F-73AA-48E2-B4E1-093D14945DD8}" presName="Name19" presStyleLbl="parChTrans1D4" presStyleIdx="6" presStyleCnt="7"/>
      <dgm:spPr/>
      <dgm:t>
        <a:bodyPr/>
        <a:lstStyle/>
        <a:p>
          <a:endParaRPr lang="el-GR"/>
        </a:p>
      </dgm:t>
    </dgm:pt>
    <dgm:pt modelId="{A1974AE9-0822-42E7-B6BF-8C63A08DFBA9}" type="pres">
      <dgm:prSet presAssocID="{E73B5542-779A-43F4-B6F1-C18A901D814A}" presName="Name21" presStyleCnt="0"/>
      <dgm:spPr/>
      <dgm:t>
        <a:bodyPr/>
        <a:lstStyle/>
        <a:p>
          <a:endParaRPr lang="el-GR"/>
        </a:p>
      </dgm:t>
    </dgm:pt>
    <dgm:pt modelId="{1B82389C-610B-4FF8-8D4C-9932D7D086C0}" type="pres">
      <dgm:prSet presAssocID="{E73B5542-779A-43F4-B6F1-C18A901D814A}" presName="level2Shape" presStyleLbl="node4" presStyleIdx="6" presStyleCnt="7" custScaleX="215303" custScaleY="227681" custLinFactNeighborX="-15297"/>
      <dgm:spPr/>
      <dgm:t>
        <a:bodyPr/>
        <a:lstStyle/>
        <a:p>
          <a:endParaRPr lang="el-GR"/>
        </a:p>
      </dgm:t>
    </dgm:pt>
    <dgm:pt modelId="{01E819C3-CB80-4DAD-8587-8702A6ECE725}" type="pres">
      <dgm:prSet presAssocID="{E73B5542-779A-43F4-B6F1-C18A901D814A}" presName="hierChild3" presStyleCnt="0"/>
      <dgm:spPr/>
      <dgm:t>
        <a:bodyPr/>
        <a:lstStyle/>
        <a:p>
          <a:endParaRPr lang="el-GR"/>
        </a:p>
      </dgm:t>
    </dgm:pt>
    <dgm:pt modelId="{0691982A-71E0-475B-9E58-2ABFB737D528}" type="pres">
      <dgm:prSet presAssocID="{3A74CFE7-AE5A-429E-91D4-67E8591C8B1B}" presName="bgShapesFlow" presStyleCnt="0"/>
      <dgm:spPr/>
      <dgm:t>
        <a:bodyPr/>
        <a:lstStyle/>
        <a:p>
          <a:endParaRPr lang="el-GR"/>
        </a:p>
      </dgm:t>
    </dgm:pt>
  </dgm:ptLst>
  <dgm:cxnLst>
    <dgm:cxn modelId="{C968AB63-0BF7-47D3-A4EB-FCC4A1B708AA}" type="presOf" srcId="{79676CF0-1CB7-4EAA-AC81-3D1B14BA2D99}" destId="{27C52027-F41C-455F-995B-C5FCD7BC0881}" srcOrd="0" destOrd="0" presId="urn:microsoft.com/office/officeart/2005/8/layout/hierarchy6"/>
    <dgm:cxn modelId="{C4BD4D7C-1BD8-4F54-BC0B-3C2F19B3FE90}" type="presOf" srcId="{9AA544B0-C4D7-4865-9BA3-C04B6C62F13B}" destId="{3CE70D2D-5CED-46DE-AB6B-69FFA012E402}" srcOrd="0" destOrd="0" presId="urn:microsoft.com/office/officeart/2005/8/layout/hierarchy6"/>
    <dgm:cxn modelId="{9181FFEC-3CCC-46D1-B1DB-BF832698F810}" srcId="{E21F0586-8E99-4D2F-8A3C-F6DFAC6DE68B}" destId="{08264E23-F723-463D-9CDD-79D32167A6DF}" srcOrd="2" destOrd="0" parTransId="{79676CF0-1CB7-4EAA-AC81-3D1B14BA2D99}" sibTransId="{ED30E905-12A1-4455-AE12-9E0DE355D36F}"/>
    <dgm:cxn modelId="{BDA9498D-FDAF-4DE7-AAFA-00D439F4B237}" type="presOf" srcId="{2A74B887-5DCD-443F-9D42-B88DE2954674}" destId="{734EAF31-0BDF-405A-9D6D-11F3845EC562}" srcOrd="0" destOrd="0" presId="urn:microsoft.com/office/officeart/2005/8/layout/hierarchy6"/>
    <dgm:cxn modelId="{E3915C31-4691-4D17-9EBB-BE623F78B476}" srcId="{E21F0586-8E99-4D2F-8A3C-F6DFAC6DE68B}" destId="{E73B5542-779A-43F4-B6F1-C18A901D814A}" srcOrd="6" destOrd="0" parTransId="{E528B80F-73AA-48E2-B4E1-093D14945DD8}" sibTransId="{087258EE-30A2-4CEF-B3E7-061F9632150C}"/>
    <dgm:cxn modelId="{BA4248AD-F448-4160-97C4-876481FA66B8}" srcId="{3A74CFE7-AE5A-429E-91D4-67E8591C8B1B}" destId="{D1D63902-8A21-408B-BF01-ABABC3C99038}" srcOrd="0" destOrd="0" parTransId="{F44FAF40-B186-4273-BECD-4961801C52A4}" sibTransId="{EC2ED7FA-1E90-4DA9-AE2C-487BCBF12EBD}"/>
    <dgm:cxn modelId="{B9151C13-02E5-49DA-9643-1D45FFDA03A8}" type="presOf" srcId="{08264E23-F723-463D-9CDD-79D32167A6DF}" destId="{2C162DAE-67C5-4247-9440-5FC2627E5A6D}" srcOrd="0" destOrd="0" presId="urn:microsoft.com/office/officeart/2005/8/layout/hierarchy6"/>
    <dgm:cxn modelId="{CD2DD35A-6602-4D4A-8D41-25AB27BF7F5F}" srcId="{D1D63902-8A21-408B-BF01-ABABC3C99038}" destId="{CC788C1F-7EB3-4C0F-BC5A-D5D4135097DC}" srcOrd="0" destOrd="0" parTransId="{57A0F2BD-21BA-4158-B1F3-848A06482879}" sibTransId="{5384AD8A-BEF3-4459-9C88-6A36039CE55B}"/>
    <dgm:cxn modelId="{255B10F3-E5B7-4D51-8F11-B05F37F02306}" type="presOf" srcId="{E73B5542-779A-43F4-B6F1-C18A901D814A}" destId="{1B82389C-610B-4FF8-8D4C-9932D7D086C0}" srcOrd="0" destOrd="0" presId="urn:microsoft.com/office/officeart/2005/8/layout/hierarchy6"/>
    <dgm:cxn modelId="{D1AA60BA-4088-4F71-8170-8CB0F5915A54}" srcId="{E21F0586-8E99-4D2F-8A3C-F6DFAC6DE68B}" destId="{2A74B887-5DCD-443F-9D42-B88DE2954674}" srcOrd="1" destOrd="0" parTransId="{B727A15C-8DD3-4BF8-A6D3-7B0911A7AAC0}" sibTransId="{7CE040E6-8D90-41D7-8F66-E3C879BF44EA}"/>
    <dgm:cxn modelId="{733FC520-6426-4A2D-901B-7F17DA0C143E}" srcId="{E21F0586-8E99-4D2F-8A3C-F6DFAC6DE68B}" destId="{120C4655-4F55-49E2-A76C-19B540633846}" srcOrd="4" destOrd="0" parTransId="{61DF4A7A-2491-4E02-BCAF-DF19953A4F72}" sibTransId="{60A86981-10BC-475E-9467-DB89C70D00D3}"/>
    <dgm:cxn modelId="{B6B5EC87-0EBA-42B3-9135-CB7A5FCBB8CC}" type="presOf" srcId="{B727A15C-8DD3-4BF8-A6D3-7B0911A7AAC0}" destId="{D83F6F44-5288-46E0-9947-0ED86CBEAF1B}" srcOrd="0" destOrd="0" presId="urn:microsoft.com/office/officeart/2005/8/layout/hierarchy6"/>
    <dgm:cxn modelId="{7EFB0A1C-A2C8-4EF8-ACFE-EF6A93F48BA6}" type="presOf" srcId="{365F8C02-FC90-457A-939B-3B0B8DC40238}" destId="{9C55557A-2394-4DCA-8FB9-1A41930A115B}" srcOrd="0" destOrd="0" presId="urn:microsoft.com/office/officeart/2005/8/layout/hierarchy6"/>
    <dgm:cxn modelId="{B527D016-DF67-4891-B4B3-C678AFF73CEE}" type="presOf" srcId="{E528B80F-73AA-48E2-B4E1-093D14945DD8}" destId="{BC689BC8-6714-42AA-B41D-D5309756969F}" srcOrd="0" destOrd="0" presId="urn:microsoft.com/office/officeart/2005/8/layout/hierarchy6"/>
    <dgm:cxn modelId="{952840D3-2411-4C7A-BA4B-6B5448D0F9AC}" srcId="{E21F0586-8E99-4D2F-8A3C-F6DFAC6DE68B}" destId="{4204BA97-B473-48E0-820A-EE265CFDA03E}" srcOrd="5" destOrd="0" parTransId="{D0EE70B4-CC29-4F83-A16D-16B4F198E8BB}" sibTransId="{8D946D38-600D-4ACD-ACAC-AA09AA6BF429}"/>
    <dgm:cxn modelId="{EFB80992-EEC8-40E1-8C44-FCD1DAB8962B}" type="presOf" srcId="{4204BA97-B473-48E0-820A-EE265CFDA03E}" destId="{52BC42D7-7984-4098-B47F-CFF17B7BC842}" srcOrd="0" destOrd="0" presId="urn:microsoft.com/office/officeart/2005/8/layout/hierarchy6"/>
    <dgm:cxn modelId="{F44EEFDE-FC78-4092-9445-BB9262B51CD1}" type="presOf" srcId="{6E0E178A-FD00-40EA-BC04-A6895D5F52C4}" destId="{9D11AE6A-9382-4376-ADB9-0EAD195205EA}" srcOrd="0" destOrd="0" presId="urn:microsoft.com/office/officeart/2005/8/layout/hierarchy6"/>
    <dgm:cxn modelId="{ADB546B2-7607-4E87-A2A7-233F0B195BE8}" srcId="{E21F0586-8E99-4D2F-8A3C-F6DFAC6DE68B}" destId="{D186B4E2-87A1-4866-9771-86B11C243552}" srcOrd="3" destOrd="0" parTransId="{6E0E178A-FD00-40EA-BC04-A6895D5F52C4}" sibTransId="{B8928421-FD54-42E4-A2BA-1D1D19BE4AE1}"/>
    <dgm:cxn modelId="{C71AE1E7-5011-4BE0-9790-D03018427D5B}" type="presOf" srcId="{D186B4E2-87A1-4866-9771-86B11C243552}" destId="{6BCABF43-27A6-43FE-870C-EBDA563AA5E9}" srcOrd="0" destOrd="0" presId="urn:microsoft.com/office/officeart/2005/8/layout/hierarchy6"/>
    <dgm:cxn modelId="{89F20BBB-7A20-449C-B4C5-C70AA039FF83}" type="presOf" srcId="{120C4655-4F55-49E2-A76C-19B540633846}" destId="{3CB590EF-4B9D-455E-BD29-84A7A4F51DF6}" srcOrd="0" destOrd="0" presId="urn:microsoft.com/office/officeart/2005/8/layout/hierarchy6"/>
    <dgm:cxn modelId="{5A78E067-AB70-4566-B5BE-D7794952DF52}" srcId="{E21F0586-8E99-4D2F-8A3C-F6DFAC6DE68B}" destId="{9925945C-1D06-4E70-B5D3-EDAA2E54363B}" srcOrd="0" destOrd="0" parTransId="{9AA544B0-C4D7-4865-9BA3-C04B6C62F13B}" sibTransId="{6414675C-D007-432E-A864-D01A00396CF2}"/>
    <dgm:cxn modelId="{6CB36AB4-3CFA-494F-A9F1-699DFE470D76}" type="presOf" srcId="{D0EE70B4-CC29-4F83-A16D-16B4F198E8BB}" destId="{567CC563-7949-44BE-AD59-72EFD4E994A9}" srcOrd="0" destOrd="0" presId="urn:microsoft.com/office/officeart/2005/8/layout/hierarchy6"/>
    <dgm:cxn modelId="{3933A4FE-AB33-4679-8DCD-7094E01F8BBE}" type="presOf" srcId="{57A0F2BD-21BA-4158-B1F3-848A06482879}" destId="{A262BA32-F574-4748-9FEE-7DD7128FFBED}" srcOrd="0" destOrd="0" presId="urn:microsoft.com/office/officeart/2005/8/layout/hierarchy6"/>
    <dgm:cxn modelId="{697322CC-5CCF-4724-A606-767DEC16AC34}" type="presOf" srcId="{61DF4A7A-2491-4E02-BCAF-DF19953A4F72}" destId="{E81C7F2E-1F61-4F28-AF32-CD8EA41A3831}" srcOrd="0" destOrd="0" presId="urn:microsoft.com/office/officeart/2005/8/layout/hierarchy6"/>
    <dgm:cxn modelId="{F5BFFDC2-247E-4B12-9078-5F770D8765C7}" type="presOf" srcId="{9925945C-1D06-4E70-B5D3-EDAA2E54363B}" destId="{DD030E5F-3D42-4D2C-947B-DC5FBAAF7117}" srcOrd="0" destOrd="0" presId="urn:microsoft.com/office/officeart/2005/8/layout/hierarchy6"/>
    <dgm:cxn modelId="{FB616B65-A35F-4F76-BA1A-F6B3E29C0E35}" type="presOf" srcId="{D1D63902-8A21-408B-BF01-ABABC3C99038}" destId="{277A15AD-F184-4513-B23E-0D5DA3FE8768}" srcOrd="0" destOrd="0" presId="urn:microsoft.com/office/officeart/2005/8/layout/hierarchy6"/>
    <dgm:cxn modelId="{699A2F6D-1341-493B-A222-9B3023F97A40}" type="presOf" srcId="{E21F0586-8E99-4D2F-8A3C-F6DFAC6DE68B}" destId="{253FC27D-7D1C-4D7C-96B8-C875ED751424}" srcOrd="0" destOrd="0" presId="urn:microsoft.com/office/officeart/2005/8/layout/hierarchy6"/>
    <dgm:cxn modelId="{523D62F2-EE54-4EA6-9CF4-72D159AD9AAF}" srcId="{CC788C1F-7EB3-4C0F-BC5A-D5D4135097DC}" destId="{E21F0586-8E99-4D2F-8A3C-F6DFAC6DE68B}" srcOrd="0" destOrd="0" parTransId="{365F8C02-FC90-457A-939B-3B0B8DC40238}" sibTransId="{9A8936F5-0040-4D66-8ABC-6B6211D8A693}"/>
    <dgm:cxn modelId="{050EEE2E-6F70-4815-9C63-33CF7A58F7B5}" type="presOf" srcId="{CC788C1F-7EB3-4C0F-BC5A-D5D4135097DC}" destId="{4EBA9C32-3A66-4F80-91A3-30FB3B5096CD}" srcOrd="0" destOrd="0" presId="urn:microsoft.com/office/officeart/2005/8/layout/hierarchy6"/>
    <dgm:cxn modelId="{D4C56324-9554-43F4-88B6-1230F23A76E2}" type="presOf" srcId="{3A74CFE7-AE5A-429E-91D4-67E8591C8B1B}" destId="{14398431-7B48-4675-9315-9339728D88DD}" srcOrd="0" destOrd="0" presId="urn:microsoft.com/office/officeart/2005/8/layout/hierarchy6"/>
    <dgm:cxn modelId="{39F7B047-E4D9-484A-B85F-606A3D48706D}" type="presParOf" srcId="{14398431-7B48-4675-9315-9339728D88DD}" destId="{713ED8F7-E7CF-48C4-BF8D-802B0B0D4C6C}" srcOrd="0" destOrd="0" presId="urn:microsoft.com/office/officeart/2005/8/layout/hierarchy6"/>
    <dgm:cxn modelId="{CB545CC0-67BF-4CB5-B42E-0E6DF3737435}" type="presParOf" srcId="{713ED8F7-E7CF-48C4-BF8D-802B0B0D4C6C}" destId="{B9B32AEB-1535-4817-AD37-3F426A83146A}" srcOrd="0" destOrd="0" presId="urn:microsoft.com/office/officeart/2005/8/layout/hierarchy6"/>
    <dgm:cxn modelId="{45F59C6A-69A1-452E-9C40-FB439A96B0EB}" type="presParOf" srcId="{B9B32AEB-1535-4817-AD37-3F426A83146A}" destId="{80AC1753-290B-4F3C-9D96-3AE0B268AF01}" srcOrd="0" destOrd="0" presId="urn:microsoft.com/office/officeart/2005/8/layout/hierarchy6"/>
    <dgm:cxn modelId="{F70AA387-E6D6-4B2A-A4BA-57736E91A423}" type="presParOf" srcId="{80AC1753-290B-4F3C-9D96-3AE0B268AF01}" destId="{277A15AD-F184-4513-B23E-0D5DA3FE8768}" srcOrd="0" destOrd="0" presId="urn:microsoft.com/office/officeart/2005/8/layout/hierarchy6"/>
    <dgm:cxn modelId="{4EFDA448-6FC0-4BA6-A245-9D602C7B2BE3}" type="presParOf" srcId="{80AC1753-290B-4F3C-9D96-3AE0B268AF01}" destId="{EE78D7A4-8257-4C47-9E7C-19B8B82F1D8F}" srcOrd="1" destOrd="0" presId="urn:microsoft.com/office/officeart/2005/8/layout/hierarchy6"/>
    <dgm:cxn modelId="{0A4BA738-972A-421A-A0CD-3B5C49B6B8E3}" type="presParOf" srcId="{EE78D7A4-8257-4C47-9E7C-19B8B82F1D8F}" destId="{A262BA32-F574-4748-9FEE-7DD7128FFBED}" srcOrd="0" destOrd="0" presId="urn:microsoft.com/office/officeart/2005/8/layout/hierarchy6"/>
    <dgm:cxn modelId="{70D8FBF3-3FCB-41A5-81D0-A70612A0A372}" type="presParOf" srcId="{EE78D7A4-8257-4C47-9E7C-19B8B82F1D8F}" destId="{59BCFCD6-576B-46EC-8C0C-C14BCD234D58}" srcOrd="1" destOrd="0" presId="urn:microsoft.com/office/officeart/2005/8/layout/hierarchy6"/>
    <dgm:cxn modelId="{238720A1-C517-47A5-BDB5-6D7FECBC61E1}" type="presParOf" srcId="{59BCFCD6-576B-46EC-8C0C-C14BCD234D58}" destId="{4EBA9C32-3A66-4F80-91A3-30FB3B5096CD}" srcOrd="0" destOrd="0" presId="urn:microsoft.com/office/officeart/2005/8/layout/hierarchy6"/>
    <dgm:cxn modelId="{E2F4DE08-2D5A-4D7C-AD32-EFA2C2CBE69C}" type="presParOf" srcId="{59BCFCD6-576B-46EC-8C0C-C14BCD234D58}" destId="{F9266914-1663-46E2-80DC-C4DCDAFD7983}" srcOrd="1" destOrd="0" presId="urn:microsoft.com/office/officeart/2005/8/layout/hierarchy6"/>
    <dgm:cxn modelId="{98EAF343-FD1C-4AA2-8095-CD323734B4EC}" type="presParOf" srcId="{F9266914-1663-46E2-80DC-C4DCDAFD7983}" destId="{9C55557A-2394-4DCA-8FB9-1A41930A115B}" srcOrd="0" destOrd="0" presId="urn:microsoft.com/office/officeart/2005/8/layout/hierarchy6"/>
    <dgm:cxn modelId="{B85993FA-E3AC-47DE-A41F-2398799EFE67}" type="presParOf" srcId="{F9266914-1663-46E2-80DC-C4DCDAFD7983}" destId="{569CE72D-6ADC-4C3E-99A9-F856DDF65428}" srcOrd="1" destOrd="0" presId="urn:microsoft.com/office/officeart/2005/8/layout/hierarchy6"/>
    <dgm:cxn modelId="{6C8F00B3-027C-42FF-964E-021055D1FAFB}" type="presParOf" srcId="{569CE72D-6ADC-4C3E-99A9-F856DDF65428}" destId="{253FC27D-7D1C-4D7C-96B8-C875ED751424}" srcOrd="0" destOrd="0" presId="urn:microsoft.com/office/officeart/2005/8/layout/hierarchy6"/>
    <dgm:cxn modelId="{AFE84291-0FA1-4D46-8830-E5D3045A40DA}" type="presParOf" srcId="{569CE72D-6ADC-4C3E-99A9-F856DDF65428}" destId="{07704611-DAAF-42D9-8618-1B4D632C6E77}" srcOrd="1" destOrd="0" presId="urn:microsoft.com/office/officeart/2005/8/layout/hierarchy6"/>
    <dgm:cxn modelId="{991C01C0-4DFE-4B39-ACE9-A89DE3BDF32D}" type="presParOf" srcId="{07704611-DAAF-42D9-8618-1B4D632C6E77}" destId="{3CE70D2D-5CED-46DE-AB6B-69FFA012E402}" srcOrd="0" destOrd="0" presId="urn:microsoft.com/office/officeart/2005/8/layout/hierarchy6"/>
    <dgm:cxn modelId="{1D146EDF-D4AF-4FFA-844C-4568A596E0B1}" type="presParOf" srcId="{07704611-DAAF-42D9-8618-1B4D632C6E77}" destId="{531A608D-C589-48A9-B04E-0F5EC9BA2A74}" srcOrd="1" destOrd="0" presId="urn:microsoft.com/office/officeart/2005/8/layout/hierarchy6"/>
    <dgm:cxn modelId="{8F7A9AE3-10D1-4A08-80E3-98198BAC0885}" type="presParOf" srcId="{531A608D-C589-48A9-B04E-0F5EC9BA2A74}" destId="{DD030E5F-3D42-4D2C-947B-DC5FBAAF7117}" srcOrd="0" destOrd="0" presId="urn:microsoft.com/office/officeart/2005/8/layout/hierarchy6"/>
    <dgm:cxn modelId="{0625D0A2-505B-4B3F-879B-006C19427508}" type="presParOf" srcId="{531A608D-C589-48A9-B04E-0F5EC9BA2A74}" destId="{3B5D1006-E678-46E6-A9C7-07AFE30A4CA9}" srcOrd="1" destOrd="0" presId="urn:microsoft.com/office/officeart/2005/8/layout/hierarchy6"/>
    <dgm:cxn modelId="{840D9591-9A8F-4084-B8BA-7F1295622C93}" type="presParOf" srcId="{07704611-DAAF-42D9-8618-1B4D632C6E77}" destId="{D83F6F44-5288-46E0-9947-0ED86CBEAF1B}" srcOrd="2" destOrd="0" presId="urn:microsoft.com/office/officeart/2005/8/layout/hierarchy6"/>
    <dgm:cxn modelId="{35339B46-87A0-4D3B-A43A-A3C633D94A61}" type="presParOf" srcId="{07704611-DAAF-42D9-8618-1B4D632C6E77}" destId="{FEE0844E-616B-41B9-B942-00C7AC97A276}" srcOrd="3" destOrd="0" presId="urn:microsoft.com/office/officeart/2005/8/layout/hierarchy6"/>
    <dgm:cxn modelId="{5B411987-96CD-46D6-9D34-F6D6B388FCC9}" type="presParOf" srcId="{FEE0844E-616B-41B9-B942-00C7AC97A276}" destId="{734EAF31-0BDF-405A-9D6D-11F3845EC562}" srcOrd="0" destOrd="0" presId="urn:microsoft.com/office/officeart/2005/8/layout/hierarchy6"/>
    <dgm:cxn modelId="{0F1B6281-0455-446F-B75A-9D250622CB69}" type="presParOf" srcId="{FEE0844E-616B-41B9-B942-00C7AC97A276}" destId="{C5F1237F-E322-4380-BCA9-8FA6030569DF}" srcOrd="1" destOrd="0" presId="urn:microsoft.com/office/officeart/2005/8/layout/hierarchy6"/>
    <dgm:cxn modelId="{6B7767DF-D8DB-45F3-89EA-E0FCD57F3346}" type="presParOf" srcId="{07704611-DAAF-42D9-8618-1B4D632C6E77}" destId="{27C52027-F41C-455F-995B-C5FCD7BC0881}" srcOrd="4" destOrd="0" presId="urn:microsoft.com/office/officeart/2005/8/layout/hierarchy6"/>
    <dgm:cxn modelId="{B02D34EC-523A-4EA2-B2DD-897FED5DB11C}" type="presParOf" srcId="{07704611-DAAF-42D9-8618-1B4D632C6E77}" destId="{B49459E8-BF8D-4A14-891C-D2B134D61EE8}" srcOrd="5" destOrd="0" presId="urn:microsoft.com/office/officeart/2005/8/layout/hierarchy6"/>
    <dgm:cxn modelId="{CE6FD571-16F0-42AE-B280-7A0FEC998721}" type="presParOf" srcId="{B49459E8-BF8D-4A14-891C-D2B134D61EE8}" destId="{2C162DAE-67C5-4247-9440-5FC2627E5A6D}" srcOrd="0" destOrd="0" presId="urn:microsoft.com/office/officeart/2005/8/layout/hierarchy6"/>
    <dgm:cxn modelId="{CCC2A243-BE17-407E-8A3A-6AC00FD3C6C6}" type="presParOf" srcId="{B49459E8-BF8D-4A14-891C-D2B134D61EE8}" destId="{D56DCDFA-EA26-4E40-B581-A0805B35F1E1}" srcOrd="1" destOrd="0" presId="urn:microsoft.com/office/officeart/2005/8/layout/hierarchy6"/>
    <dgm:cxn modelId="{B85BC093-DBEA-4796-BAC2-2093BF3C73BC}" type="presParOf" srcId="{07704611-DAAF-42D9-8618-1B4D632C6E77}" destId="{9D11AE6A-9382-4376-ADB9-0EAD195205EA}" srcOrd="6" destOrd="0" presId="urn:microsoft.com/office/officeart/2005/8/layout/hierarchy6"/>
    <dgm:cxn modelId="{4A0980A5-D3D2-40EC-8026-95F8AF1B4515}" type="presParOf" srcId="{07704611-DAAF-42D9-8618-1B4D632C6E77}" destId="{85201979-2774-4C2A-A192-93C6B5D398AD}" srcOrd="7" destOrd="0" presId="urn:microsoft.com/office/officeart/2005/8/layout/hierarchy6"/>
    <dgm:cxn modelId="{59A5AAFB-827E-4A87-8F2A-BDC26623EE94}" type="presParOf" srcId="{85201979-2774-4C2A-A192-93C6B5D398AD}" destId="{6BCABF43-27A6-43FE-870C-EBDA563AA5E9}" srcOrd="0" destOrd="0" presId="urn:microsoft.com/office/officeart/2005/8/layout/hierarchy6"/>
    <dgm:cxn modelId="{6409C5AC-9AB6-46D2-83EC-4970A0F396E0}" type="presParOf" srcId="{85201979-2774-4C2A-A192-93C6B5D398AD}" destId="{E68748B7-1A40-4693-9338-B98CDF59CE7A}" srcOrd="1" destOrd="0" presId="urn:microsoft.com/office/officeart/2005/8/layout/hierarchy6"/>
    <dgm:cxn modelId="{29B2C1B9-8081-4620-9A6C-CE63B0FD2921}" type="presParOf" srcId="{07704611-DAAF-42D9-8618-1B4D632C6E77}" destId="{E81C7F2E-1F61-4F28-AF32-CD8EA41A3831}" srcOrd="8" destOrd="0" presId="urn:microsoft.com/office/officeart/2005/8/layout/hierarchy6"/>
    <dgm:cxn modelId="{CB725182-7F3B-47D3-83C7-763FEF444B4B}" type="presParOf" srcId="{07704611-DAAF-42D9-8618-1B4D632C6E77}" destId="{39AC0B37-B224-40DE-AA40-9DA4386B7237}" srcOrd="9" destOrd="0" presId="urn:microsoft.com/office/officeart/2005/8/layout/hierarchy6"/>
    <dgm:cxn modelId="{E2A8FA48-7803-4EAA-9259-F4941DDD4401}" type="presParOf" srcId="{39AC0B37-B224-40DE-AA40-9DA4386B7237}" destId="{3CB590EF-4B9D-455E-BD29-84A7A4F51DF6}" srcOrd="0" destOrd="0" presId="urn:microsoft.com/office/officeart/2005/8/layout/hierarchy6"/>
    <dgm:cxn modelId="{84BFD97B-10AF-4266-B112-AB5E10CA1F5D}" type="presParOf" srcId="{39AC0B37-B224-40DE-AA40-9DA4386B7237}" destId="{555ACAA4-E55D-4AE9-8525-389D7ACD23BF}" srcOrd="1" destOrd="0" presId="urn:microsoft.com/office/officeart/2005/8/layout/hierarchy6"/>
    <dgm:cxn modelId="{F3612A07-54A8-4E69-8883-EFB912F4002A}" type="presParOf" srcId="{07704611-DAAF-42D9-8618-1B4D632C6E77}" destId="{567CC563-7949-44BE-AD59-72EFD4E994A9}" srcOrd="10" destOrd="0" presId="urn:microsoft.com/office/officeart/2005/8/layout/hierarchy6"/>
    <dgm:cxn modelId="{4BD9E098-E085-4EA9-BCA1-DE80E7A9693F}" type="presParOf" srcId="{07704611-DAAF-42D9-8618-1B4D632C6E77}" destId="{DDC292A6-BD93-4E9D-9E77-F34608EFD9F2}" srcOrd="11" destOrd="0" presId="urn:microsoft.com/office/officeart/2005/8/layout/hierarchy6"/>
    <dgm:cxn modelId="{9515BEFA-1F3B-4645-8BE7-301CC84D4E4B}" type="presParOf" srcId="{DDC292A6-BD93-4E9D-9E77-F34608EFD9F2}" destId="{52BC42D7-7984-4098-B47F-CFF17B7BC842}" srcOrd="0" destOrd="0" presId="urn:microsoft.com/office/officeart/2005/8/layout/hierarchy6"/>
    <dgm:cxn modelId="{080BCC05-12C7-4B75-A862-A6B884975660}" type="presParOf" srcId="{DDC292A6-BD93-4E9D-9E77-F34608EFD9F2}" destId="{BF70A691-F062-4C33-98A9-2BA762B241B4}" srcOrd="1" destOrd="0" presId="urn:microsoft.com/office/officeart/2005/8/layout/hierarchy6"/>
    <dgm:cxn modelId="{752D2217-3857-406A-AE16-4B855C3CC03B}" type="presParOf" srcId="{07704611-DAAF-42D9-8618-1B4D632C6E77}" destId="{BC689BC8-6714-42AA-B41D-D5309756969F}" srcOrd="12" destOrd="0" presId="urn:microsoft.com/office/officeart/2005/8/layout/hierarchy6"/>
    <dgm:cxn modelId="{20CD967E-48FC-441D-8C5B-B97F34ADC759}" type="presParOf" srcId="{07704611-DAAF-42D9-8618-1B4D632C6E77}" destId="{A1974AE9-0822-42E7-B6BF-8C63A08DFBA9}" srcOrd="13" destOrd="0" presId="urn:microsoft.com/office/officeart/2005/8/layout/hierarchy6"/>
    <dgm:cxn modelId="{4AB057B4-FA0B-46FE-A0F3-8ADD38997186}" type="presParOf" srcId="{A1974AE9-0822-42E7-B6BF-8C63A08DFBA9}" destId="{1B82389C-610B-4FF8-8D4C-9932D7D086C0}" srcOrd="0" destOrd="0" presId="urn:microsoft.com/office/officeart/2005/8/layout/hierarchy6"/>
    <dgm:cxn modelId="{630DC610-5610-4437-BD02-6A7E117FE284}" type="presParOf" srcId="{A1974AE9-0822-42E7-B6BF-8C63A08DFBA9}" destId="{01E819C3-CB80-4DAD-8587-8702A6ECE725}" srcOrd="1" destOrd="0" presId="urn:microsoft.com/office/officeart/2005/8/layout/hierarchy6"/>
    <dgm:cxn modelId="{D0894F0C-D6C9-40C7-AA61-F36913AC45B9}" type="presParOf" srcId="{14398431-7B48-4675-9315-9339728D88DD}" destId="{0691982A-71E0-475B-9E58-2ABFB737D528}"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70543D-FA6F-46CD-BB29-8DBF0C56E94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006B8542-4B3A-4683-8BDC-1A1B3BF8DF29}">
      <dgm:prSet phldrT="[Text]"/>
      <dgm:spPr>
        <a:solidFill>
          <a:schemeClr val="accent5"/>
        </a:solidFill>
      </dgm:spPr>
      <dgm:t>
        <a:bodyPr/>
        <a:lstStyle/>
        <a:p>
          <a:r>
            <a:rPr lang="en-US" b="1" dirty="0" smtClean="0"/>
            <a:t>2015</a:t>
          </a:r>
        </a:p>
        <a:p>
          <a:r>
            <a:rPr lang="el-GR" b="0" dirty="0" smtClean="0"/>
            <a:t>Εκτίμηση κινδύνου από την κλιματική αλλαγή στην Κύπρο</a:t>
          </a:r>
          <a:endParaRPr lang="en-US" b="0" dirty="0"/>
        </a:p>
      </dgm:t>
    </dgm:pt>
    <dgm:pt modelId="{CA569A72-C3D1-4A1A-A78D-F3559938546F}" type="parTrans" cxnId="{54DD7777-4E89-44C4-847A-15BCC32B416D}">
      <dgm:prSet/>
      <dgm:spPr/>
      <dgm:t>
        <a:bodyPr/>
        <a:lstStyle/>
        <a:p>
          <a:endParaRPr lang="en-US"/>
        </a:p>
      </dgm:t>
    </dgm:pt>
    <dgm:pt modelId="{C45046EB-5D6F-4F32-BA1E-03747FB70D8B}" type="sibTrans" cxnId="{54DD7777-4E89-44C4-847A-15BCC32B416D}">
      <dgm:prSet/>
      <dgm:spPr/>
      <dgm:t>
        <a:bodyPr/>
        <a:lstStyle/>
        <a:p>
          <a:endParaRPr lang="en-US"/>
        </a:p>
      </dgm:t>
    </dgm:pt>
    <dgm:pt modelId="{41F6D583-4C78-4179-B243-E16A5D2B61B2}">
      <dgm:prSet phldrT="[Text]"/>
      <dgm:spPr>
        <a:solidFill>
          <a:schemeClr val="accent5"/>
        </a:solidFill>
      </dgm:spPr>
      <dgm:t>
        <a:bodyPr/>
        <a:lstStyle/>
        <a:p>
          <a:r>
            <a:rPr lang="el-GR" b="1" dirty="0" smtClean="0"/>
            <a:t>Μάιος </a:t>
          </a:r>
          <a:r>
            <a:rPr lang="en-US" b="1" dirty="0" smtClean="0"/>
            <a:t>2017</a:t>
          </a:r>
        </a:p>
        <a:p>
          <a:r>
            <a:rPr lang="el-GR" b="0" dirty="0" smtClean="0"/>
            <a:t>Το Υπουργικό Συμβούλιο της Κύπρου αποφασίζει να εγκρίνει την Εθνική Στρατηγική και το Εθνικό Σχέδιο Δράσης της Κύπρου για την Προσαρμογή στην Κλιματική Αλλαγή</a:t>
          </a:r>
          <a:endParaRPr lang="en-US" b="0" dirty="0"/>
        </a:p>
      </dgm:t>
    </dgm:pt>
    <dgm:pt modelId="{A9340026-DC75-4C10-917C-003B54FE2889}" type="parTrans" cxnId="{B543B956-9ECD-498D-89C9-12BEFC6F9E1F}">
      <dgm:prSet/>
      <dgm:spPr/>
      <dgm:t>
        <a:bodyPr/>
        <a:lstStyle/>
        <a:p>
          <a:endParaRPr lang="en-US"/>
        </a:p>
      </dgm:t>
    </dgm:pt>
    <dgm:pt modelId="{30F7C8A6-AC09-4D00-BB45-81C3D69C9E8B}" type="sibTrans" cxnId="{B543B956-9ECD-498D-89C9-12BEFC6F9E1F}">
      <dgm:prSet/>
      <dgm:spPr/>
      <dgm:t>
        <a:bodyPr/>
        <a:lstStyle/>
        <a:p>
          <a:endParaRPr lang="en-US"/>
        </a:p>
      </dgm:t>
    </dgm:pt>
    <dgm:pt modelId="{AE025020-4FE8-47B9-B751-C7E071D0EFE8}">
      <dgm:prSet phldrT="[Text]"/>
      <dgm:spPr>
        <a:solidFill>
          <a:schemeClr val="accent5"/>
        </a:solidFill>
      </dgm:spPr>
      <dgm:t>
        <a:bodyPr/>
        <a:lstStyle/>
        <a:p>
          <a:r>
            <a:rPr lang="en-US" b="1" dirty="0" smtClean="0"/>
            <a:t>2011-2014</a:t>
          </a:r>
        </a:p>
        <a:p>
          <a:r>
            <a:rPr lang="en-US" b="0" dirty="0" smtClean="0"/>
            <a:t>CYPADAPT (LIFE project): </a:t>
          </a:r>
          <a:r>
            <a:rPr lang="el-GR" b="0" dirty="0" smtClean="0"/>
            <a:t>Ανάπτυξη εθνικής στρατηγικής για την προσαρμογή στις δυσμενείς επιπτώσεις της κλιματικής αλλαγής στην Κύπρο</a:t>
          </a:r>
          <a:endParaRPr lang="en-US" dirty="0"/>
        </a:p>
      </dgm:t>
    </dgm:pt>
    <dgm:pt modelId="{2646504F-1EBB-4097-8821-97BF0EFCE966}" type="parTrans" cxnId="{EA9DF7F6-57E1-42FC-B4D5-4BC6F477B05B}">
      <dgm:prSet/>
      <dgm:spPr/>
      <dgm:t>
        <a:bodyPr/>
        <a:lstStyle/>
        <a:p>
          <a:endParaRPr lang="en-US"/>
        </a:p>
      </dgm:t>
    </dgm:pt>
    <dgm:pt modelId="{CC27CD97-98F4-4412-9944-D3D9E7789E45}" type="sibTrans" cxnId="{EA9DF7F6-57E1-42FC-B4D5-4BC6F477B05B}">
      <dgm:prSet/>
      <dgm:spPr/>
      <dgm:t>
        <a:bodyPr/>
        <a:lstStyle/>
        <a:p>
          <a:endParaRPr lang="en-US"/>
        </a:p>
      </dgm:t>
    </dgm:pt>
    <dgm:pt modelId="{76F05F32-436B-4922-9703-88F36D5A8B53}" type="pres">
      <dgm:prSet presAssocID="{0470543D-FA6F-46CD-BB29-8DBF0C56E94E}" presName="CompostProcess" presStyleCnt="0">
        <dgm:presLayoutVars>
          <dgm:dir/>
          <dgm:resizeHandles val="exact"/>
        </dgm:presLayoutVars>
      </dgm:prSet>
      <dgm:spPr/>
      <dgm:t>
        <a:bodyPr/>
        <a:lstStyle/>
        <a:p>
          <a:endParaRPr lang="en-US"/>
        </a:p>
      </dgm:t>
    </dgm:pt>
    <dgm:pt modelId="{5BDE2F88-9B38-4F0B-B87E-551100545521}" type="pres">
      <dgm:prSet presAssocID="{0470543D-FA6F-46CD-BB29-8DBF0C56E94E}" presName="arrow" presStyleLbl="bgShp" presStyleIdx="0" presStyleCnt="1"/>
      <dgm:spPr>
        <a:solidFill>
          <a:schemeClr val="accent5">
            <a:lumMod val="20000"/>
            <a:lumOff val="80000"/>
          </a:schemeClr>
        </a:solidFill>
      </dgm:spPr>
    </dgm:pt>
    <dgm:pt modelId="{A25A9888-3ED4-4BD3-A4DE-C57AB6728E0D}" type="pres">
      <dgm:prSet presAssocID="{0470543D-FA6F-46CD-BB29-8DBF0C56E94E}" presName="linearProcess" presStyleCnt="0"/>
      <dgm:spPr/>
    </dgm:pt>
    <dgm:pt modelId="{AE5DF0DC-EA7E-4188-8CD3-6EF3110CE2E3}" type="pres">
      <dgm:prSet presAssocID="{AE025020-4FE8-47B9-B751-C7E071D0EFE8}" presName="textNode" presStyleLbl="node1" presStyleIdx="0" presStyleCnt="3">
        <dgm:presLayoutVars>
          <dgm:bulletEnabled val="1"/>
        </dgm:presLayoutVars>
      </dgm:prSet>
      <dgm:spPr/>
      <dgm:t>
        <a:bodyPr/>
        <a:lstStyle/>
        <a:p>
          <a:endParaRPr lang="en-US"/>
        </a:p>
      </dgm:t>
    </dgm:pt>
    <dgm:pt modelId="{E12D01BE-3A4D-4969-BB86-722D08129456}" type="pres">
      <dgm:prSet presAssocID="{CC27CD97-98F4-4412-9944-D3D9E7789E45}" presName="sibTrans" presStyleCnt="0"/>
      <dgm:spPr/>
    </dgm:pt>
    <dgm:pt modelId="{9B55F760-D06F-4641-9836-208992698559}" type="pres">
      <dgm:prSet presAssocID="{006B8542-4B3A-4683-8BDC-1A1B3BF8DF29}" presName="textNode" presStyleLbl="node1" presStyleIdx="1" presStyleCnt="3">
        <dgm:presLayoutVars>
          <dgm:bulletEnabled val="1"/>
        </dgm:presLayoutVars>
      </dgm:prSet>
      <dgm:spPr/>
      <dgm:t>
        <a:bodyPr/>
        <a:lstStyle/>
        <a:p>
          <a:endParaRPr lang="en-US"/>
        </a:p>
      </dgm:t>
    </dgm:pt>
    <dgm:pt modelId="{6FA19C41-2029-4CDC-87AB-4B4FE0CBF02A}" type="pres">
      <dgm:prSet presAssocID="{C45046EB-5D6F-4F32-BA1E-03747FB70D8B}" presName="sibTrans" presStyleCnt="0"/>
      <dgm:spPr/>
    </dgm:pt>
    <dgm:pt modelId="{097937CF-5D72-400D-B8C3-A136CAA1BE69}" type="pres">
      <dgm:prSet presAssocID="{41F6D583-4C78-4179-B243-E16A5D2B61B2}" presName="textNode" presStyleLbl="node1" presStyleIdx="2" presStyleCnt="3">
        <dgm:presLayoutVars>
          <dgm:bulletEnabled val="1"/>
        </dgm:presLayoutVars>
      </dgm:prSet>
      <dgm:spPr/>
      <dgm:t>
        <a:bodyPr/>
        <a:lstStyle/>
        <a:p>
          <a:endParaRPr lang="en-US"/>
        </a:p>
      </dgm:t>
    </dgm:pt>
  </dgm:ptLst>
  <dgm:cxnLst>
    <dgm:cxn modelId="{EA9DF7F6-57E1-42FC-B4D5-4BC6F477B05B}" srcId="{0470543D-FA6F-46CD-BB29-8DBF0C56E94E}" destId="{AE025020-4FE8-47B9-B751-C7E071D0EFE8}" srcOrd="0" destOrd="0" parTransId="{2646504F-1EBB-4097-8821-97BF0EFCE966}" sibTransId="{CC27CD97-98F4-4412-9944-D3D9E7789E45}"/>
    <dgm:cxn modelId="{3316252C-7420-4A62-92B4-F0F7526755D8}" type="presOf" srcId="{41F6D583-4C78-4179-B243-E16A5D2B61B2}" destId="{097937CF-5D72-400D-B8C3-A136CAA1BE69}" srcOrd="0" destOrd="0" presId="urn:microsoft.com/office/officeart/2005/8/layout/hProcess9"/>
    <dgm:cxn modelId="{A8102A21-C393-47BC-B235-CC43B90F5583}" type="presOf" srcId="{AE025020-4FE8-47B9-B751-C7E071D0EFE8}" destId="{AE5DF0DC-EA7E-4188-8CD3-6EF3110CE2E3}" srcOrd="0" destOrd="0" presId="urn:microsoft.com/office/officeart/2005/8/layout/hProcess9"/>
    <dgm:cxn modelId="{34ECA3CC-A566-47ED-A5CE-F5242E324F4B}" type="presOf" srcId="{0470543D-FA6F-46CD-BB29-8DBF0C56E94E}" destId="{76F05F32-436B-4922-9703-88F36D5A8B53}" srcOrd="0" destOrd="0" presId="urn:microsoft.com/office/officeart/2005/8/layout/hProcess9"/>
    <dgm:cxn modelId="{B543B956-9ECD-498D-89C9-12BEFC6F9E1F}" srcId="{0470543D-FA6F-46CD-BB29-8DBF0C56E94E}" destId="{41F6D583-4C78-4179-B243-E16A5D2B61B2}" srcOrd="2" destOrd="0" parTransId="{A9340026-DC75-4C10-917C-003B54FE2889}" sibTransId="{30F7C8A6-AC09-4D00-BB45-81C3D69C9E8B}"/>
    <dgm:cxn modelId="{54DD7777-4E89-44C4-847A-15BCC32B416D}" srcId="{0470543D-FA6F-46CD-BB29-8DBF0C56E94E}" destId="{006B8542-4B3A-4683-8BDC-1A1B3BF8DF29}" srcOrd="1" destOrd="0" parTransId="{CA569A72-C3D1-4A1A-A78D-F3559938546F}" sibTransId="{C45046EB-5D6F-4F32-BA1E-03747FB70D8B}"/>
    <dgm:cxn modelId="{E2CB74B6-A2C6-49F1-8A2C-228013D263F8}" type="presOf" srcId="{006B8542-4B3A-4683-8BDC-1A1B3BF8DF29}" destId="{9B55F760-D06F-4641-9836-208992698559}" srcOrd="0" destOrd="0" presId="urn:microsoft.com/office/officeart/2005/8/layout/hProcess9"/>
    <dgm:cxn modelId="{7CB9207C-2B97-496E-828D-9BBBCE6139CB}" type="presParOf" srcId="{76F05F32-436B-4922-9703-88F36D5A8B53}" destId="{5BDE2F88-9B38-4F0B-B87E-551100545521}" srcOrd="0" destOrd="0" presId="urn:microsoft.com/office/officeart/2005/8/layout/hProcess9"/>
    <dgm:cxn modelId="{E57050BE-63D0-4364-BC0A-1D28ED2322DF}" type="presParOf" srcId="{76F05F32-436B-4922-9703-88F36D5A8B53}" destId="{A25A9888-3ED4-4BD3-A4DE-C57AB6728E0D}" srcOrd="1" destOrd="0" presId="urn:microsoft.com/office/officeart/2005/8/layout/hProcess9"/>
    <dgm:cxn modelId="{8403C914-9B43-4E47-B775-D2F32B8EA8C8}" type="presParOf" srcId="{A25A9888-3ED4-4BD3-A4DE-C57AB6728E0D}" destId="{AE5DF0DC-EA7E-4188-8CD3-6EF3110CE2E3}" srcOrd="0" destOrd="0" presId="urn:microsoft.com/office/officeart/2005/8/layout/hProcess9"/>
    <dgm:cxn modelId="{0FB17FC9-E0D2-4C3F-8578-41B450298671}" type="presParOf" srcId="{A25A9888-3ED4-4BD3-A4DE-C57AB6728E0D}" destId="{E12D01BE-3A4D-4969-BB86-722D08129456}" srcOrd="1" destOrd="0" presId="urn:microsoft.com/office/officeart/2005/8/layout/hProcess9"/>
    <dgm:cxn modelId="{16A4A3FF-240A-4449-A925-E8A5FCA3000F}" type="presParOf" srcId="{A25A9888-3ED4-4BD3-A4DE-C57AB6728E0D}" destId="{9B55F760-D06F-4641-9836-208992698559}" srcOrd="2" destOrd="0" presId="urn:microsoft.com/office/officeart/2005/8/layout/hProcess9"/>
    <dgm:cxn modelId="{BE32BCAB-E335-49F7-9D18-DDBC8E7CB196}" type="presParOf" srcId="{A25A9888-3ED4-4BD3-A4DE-C57AB6728E0D}" destId="{6FA19C41-2029-4CDC-87AB-4B4FE0CBF02A}" srcOrd="3" destOrd="0" presId="urn:microsoft.com/office/officeart/2005/8/layout/hProcess9"/>
    <dgm:cxn modelId="{88C28590-4F10-4936-A299-E2B3A1AAE4B7}" type="presParOf" srcId="{A25A9888-3ED4-4BD3-A4DE-C57AB6728E0D}" destId="{097937CF-5D72-400D-B8C3-A136CAA1BE69}"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6CB116-47CF-4971-95F0-64DACEE73FCC}"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US"/>
        </a:p>
      </dgm:t>
    </dgm:pt>
    <dgm:pt modelId="{152E247C-1C82-45C2-A0B3-E1E708738A1F}">
      <dgm:prSet phldrT="[Text]"/>
      <dgm:spPr/>
      <dgm:t>
        <a:bodyPr/>
        <a:lstStyle/>
        <a:p>
          <a:r>
            <a:rPr lang="el-GR" dirty="0" smtClean="0"/>
            <a:t>Η εφαρμογή της στρατηγικής στοχεύει στην ενίσχυση της ικανότητας της Κύπρου να προσαρμοστεί στην παρατηρούμενη και προβλεπόμενη κλιματική αλλαγή και στοχεύει στην αποτελεσματική πρόληψη και αντιμετώπιση των αρνητικών επιπτώσεων της κλιματικής αλλαγής.</a:t>
          </a:r>
          <a:endParaRPr lang="en-US" dirty="0"/>
        </a:p>
      </dgm:t>
    </dgm:pt>
    <dgm:pt modelId="{60A74D38-B916-4814-B969-C5A80D6E49A3}" type="parTrans" cxnId="{EAA15B96-36E3-43A6-BB73-00B1D216048B}">
      <dgm:prSet/>
      <dgm:spPr/>
      <dgm:t>
        <a:bodyPr/>
        <a:lstStyle/>
        <a:p>
          <a:endParaRPr lang="en-US"/>
        </a:p>
      </dgm:t>
    </dgm:pt>
    <dgm:pt modelId="{17B83B13-537D-4A68-BD11-8F1CA9D36F14}" type="sibTrans" cxnId="{EAA15B96-36E3-43A6-BB73-00B1D216048B}">
      <dgm:prSet/>
      <dgm:spPr/>
      <dgm:t>
        <a:bodyPr/>
        <a:lstStyle/>
        <a:p>
          <a:endParaRPr lang="en-US"/>
        </a:p>
      </dgm:t>
    </dgm:pt>
    <dgm:pt modelId="{EF1E504A-95F9-4609-A8DA-8389A3CBFC40}">
      <dgm:prSet phldrT="[Text]"/>
      <dgm:spPr/>
      <dgm:t>
        <a:bodyPr/>
        <a:lstStyle/>
        <a:p>
          <a:r>
            <a:rPr lang="el-GR" dirty="0" smtClean="0"/>
            <a:t>Η στρατηγική συνοδεύεται από το εθνικό σχέδιο δράσης που αποτελείται από 57 δράσεις σε 10 τομείς</a:t>
          </a:r>
          <a:endParaRPr lang="en-US" dirty="0"/>
        </a:p>
      </dgm:t>
    </dgm:pt>
    <dgm:pt modelId="{7F120737-5AC6-4E5B-8B0F-285BA6FE1BE7}" type="parTrans" cxnId="{A220B955-897D-49B2-AE99-026C8685F828}">
      <dgm:prSet/>
      <dgm:spPr/>
      <dgm:t>
        <a:bodyPr/>
        <a:lstStyle/>
        <a:p>
          <a:endParaRPr lang="en-US"/>
        </a:p>
      </dgm:t>
    </dgm:pt>
    <dgm:pt modelId="{643CC380-FEA6-4DC8-B42A-7EEA58433923}" type="sibTrans" cxnId="{A220B955-897D-49B2-AE99-026C8685F828}">
      <dgm:prSet/>
      <dgm:spPr/>
      <dgm:t>
        <a:bodyPr/>
        <a:lstStyle/>
        <a:p>
          <a:endParaRPr lang="en-US"/>
        </a:p>
      </dgm:t>
    </dgm:pt>
    <dgm:pt modelId="{1AD41271-F13E-4E94-BFB9-E2DF68252A48}">
      <dgm:prSet phldrT="[Text]"/>
      <dgm:spPr/>
      <dgm:t>
        <a:bodyPr/>
        <a:lstStyle/>
        <a:p>
          <a:r>
            <a:rPr lang="el-GR" dirty="0" smtClean="0"/>
            <a:t>Απαιτείται ετήσια αναθεώρηση της στρατηγικής και του σχεδίου δράσης</a:t>
          </a:r>
          <a:endParaRPr lang="en-US" dirty="0"/>
        </a:p>
      </dgm:t>
    </dgm:pt>
    <dgm:pt modelId="{4374E70B-28C8-4842-AE53-7DD3F17A2C71}" type="parTrans" cxnId="{28202B8D-662A-40BF-B72A-3A5F2B9A3428}">
      <dgm:prSet/>
      <dgm:spPr/>
      <dgm:t>
        <a:bodyPr/>
        <a:lstStyle/>
        <a:p>
          <a:endParaRPr lang="en-US"/>
        </a:p>
      </dgm:t>
    </dgm:pt>
    <dgm:pt modelId="{22D54CA3-FCFE-4BB0-BE9E-DE389E5A13DE}" type="sibTrans" cxnId="{28202B8D-662A-40BF-B72A-3A5F2B9A3428}">
      <dgm:prSet/>
      <dgm:spPr/>
      <dgm:t>
        <a:bodyPr/>
        <a:lstStyle/>
        <a:p>
          <a:endParaRPr lang="en-US"/>
        </a:p>
      </dgm:t>
    </dgm:pt>
    <dgm:pt modelId="{F1B556C7-BEEB-414F-9288-786BF139B74B}" type="pres">
      <dgm:prSet presAssocID="{2D6CB116-47CF-4971-95F0-64DACEE73FCC}" presName="linear" presStyleCnt="0">
        <dgm:presLayoutVars>
          <dgm:animLvl val="lvl"/>
          <dgm:resizeHandles val="exact"/>
        </dgm:presLayoutVars>
      </dgm:prSet>
      <dgm:spPr/>
      <dgm:t>
        <a:bodyPr/>
        <a:lstStyle/>
        <a:p>
          <a:endParaRPr lang="en-US"/>
        </a:p>
      </dgm:t>
    </dgm:pt>
    <dgm:pt modelId="{1A620AE0-21E7-476C-9ED2-82FDBA38194B}" type="pres">
      <dgm:prSet presAssocID="{152E247C-1C82-45C2-A0B3-E1E708738A1F}" presName="parentText" presStyleLbl="node1" presStyleIdx="0" presStyleCnt="3">
        <dgm:presLayoutVars>
          <dgm:chMax val="0"/>
          <dgm:bulletEnabled val="1"/>
        </dgm:presLayoutVars>
      </dgm:prSet>
      <dgm:spPr/>
      <dgm:t>
        <a:bodyPr/>
        <a:lstStyle/>
        <a:p>
          <a:endParaRPr lang="en-US"/>
        </a:p>
      </dgm:t>
    </dgm:pt>
    <dgm:pt modelId="{16A7008F-1707-4659-A40C-B55EB9672C2F}" type="pres">
      <dgm:prSet presAssocID="{17B83B13-537D-4A68-BD11-8F1CA9D36F14}" presName="spacer" presStyleCnt="0"/>
      <dgm:spPr/>
    </dgm:pt>
    <dgm:pt modelId="{2E1A3BD9-BB48-4CC8-8390-885432A8D8F3}" type="pres">
      <dgm:prSet presAssocID="{EF1E504A-95F9-4609-A8DA-8389A3CBFC40}" presName="parentText" presStyleLbl="node1" presStyleIdx="1" presStyleCnt="3">
        <dgm:presLayoutVars>
          <dgm:chMax val="0"/>
          <dgm:bulletEnabled val="1"/>
        </dgm:presLayoutVars>
      </dgm:prSet>
      <dgm:spPr/>
      <dgm:t>
        <a:bodyPr/>
        <a:lstStyle/>
        <a:p>
          <a:endParaRPr lang="en-US"/>
        </a:p>
      </dgm:t>
    </dgm:pt>
    <dgm:pt modelId="{C26622A0-A6EC-4841-8BF8-F533F3600CD8}" type="pres">
      <dgm:prSet presAssocID="{643CC380-FEA6-4DC8-B42A-7EEA58433923}" presName="spacer" presStyleCnt="0"/>
      <dgm:spPr/>
    </dgm:pt>
    <dgm:pt modelId="{43E3A36D-994A-4AC9-9F4B-83BB9717B2A8}" type="pres">
      <dgm:prSet presAssocID="{1AD41271-F13E-4E94-BFB9-E2DF68252A48}" presName="parentText" presStyleLbl="node1" presStyleIdx="2" presStyleCnt="3">
        <dgm:presLayoutVars>
          <dgm:chMax val="0"/>
          <dgm:bulletEnabled val="1"/>
        </dgm:presLayoutVars>
      </dgm:prSet>
      <dgm:spPr/>
      <dgm:t>
        <a:bodyPr/>
        <a:lstStyle/>
        <a:p>
          <a:endParaRPr lang="en-US"/>
        </a:p>
      </dgm:t>
    </dgm:pt>
  </dgm:ptLst>
  <dgm:cxnLst>
    <dgm:cxn modelId="{EAA15B96-36E3-43A6-BB73-00B1D216048B}" srcId="{2D6CB116-47CF-4971-95F0-64DACEE73FCC}" destId="{152E247C-1C82-45C2-A0B3-E1E708738A1F}" srcOrd="0" destOrd="0" parTransId="{60A74D38-B916-4814-B969-C5A80D6E49A3}" sibTransId="{17B83B13-537D-4A68-BD11-8F1CA9D36F14}"/>
    <dgm:cxn modelId="{C24A4E1D-82BA-4DB1-8138-394237DD3041}" type="presOf" srcId="{152E247C-1C82-45C2-A0B3-E1E708738A1F}" destId="{1A620AE0-21E7-476C-9ED2-82FDBA38194B}" srcOrd="0" destOrd="0" presId="urn:microsoft.com/office/officeart/2005/8/layout/vList2"/>
    <dgm:cxn modelId="{DFCABC58-4A73-47DC-BF02-75285FF627A0}" type="presOf" srcId="{EF1E504A-95F9-4609-A8DA-8389A3CBFC40}" destId="{2E1A3BD9-BB48-4CC8-8390-885432A8D8F3}" srcOrd="0" destOrd="0" presId="urn:microsoft.com/office/officeart/2005/8/layout/vList2"/>
    <dgm:cxn modelId="{28202B8D-662A-40BF-B72A-3A5F2B9A3428}" srcId="{2D6CB116-47CF-4971-95F0-64DACEE73FCC}" destId="{1AD41271-F13E-4E94-BFB9-E2DF68252A48}" srcOrd="2" destOrd="0" parTransId="{4374E70B-28C8-4842-AE53-7DD3F17A2C71}" sibTransId="{22D54CA3-FCFE-4BB0-BE9E-DE389E5A13DE}"/>
    <dgm:cxn modelId="{A220B955-897D-49B2-AE99-026C8685F828}" srcId="{2D6CB116-47CF-4971-95F0-64DACEE73FCC}" destId="{EF1E504A-95F9-4609-A8DA-8389A3CBFC40}" srcOrd="1" destOrd="0" parTransId="{7F120737-5AC6-4E5B-8B0F-285BA6FE1BE7}" sibTransId="{643CC380-FEA6-4DC8-B42A-7EEA58433923}"/>
    <dgm:cxn modelId="{D4660251-B6C4-49C8-BB9C-5B9189EE5115}" type="presOf" srcId="{1AD41271-F13E-4E94-BFB9-E2DF68252A48}" destId="{43E3A36D-994A-4AC9-9F4B-83BB9717B2A8}" srcOrd="0" destOrd="0" presId="urn:microsoft.com/office/officeart/2005/8/layout/vList2"/>
    <dgm:cxn modelId="{AE1E0981-7A1F-49CB-A3F0-E4BB98482194}" type="presOf" srcId="{2D6CB116-47CF-4971-95F0-64DACEE73FCC}" destId="{F1B556C7-BEEB-414F-9288-786BF139B74B}" srcOrd="0" destOrd="0" presId="urn:microsoft.com/office/officeart/2005/8/layout/vList2"/>
    <dgm:cxn modelId="{976F5ABA-41C7-4001-B9B6-D1C962AD9DAA}" type="presParOf" srcId="{F1B556C7-BEEB-414F-9288-786BF139B74B}" destId="{1A620AE0-21E7-476C-9ED2-82FDBA38194B}" srcOrd="0" destOrd="0" presId="urn:microsoft.com/office/officeart/2005/8/layout/vList2"/>
    <dgm:cxn modelId="{E0C6808A-A746-4E69-BCA2-6F21C7A0724B}" type="presParOf" srcId="{F1B556C7-BEEB-414F-9288-786BF139B74B}" destId="{16A7008F-1707-4659-A40C-B55EB9672C2F}" srcOrd="1" destOrd="0" presId="urn:microsoft.com/office/officeart/2005/8/layout/vList2"/>
    <dgm:cxn modelId="{F2F5BC1B-EA33-4E68-9DC6-D1A9183754EE}" type="presParOf" srcId="{F1B556C7-BEEB-414F-9288-786BF139B74B}" destId="{2E1A3BD9-BB48-4CC8-8390-885432A8D8F3}" srcOrd="2" destOrd="0" presId="urn:microsoft.com/office/officeart/2005/8/layout/vList2"/>
    <dgm:cxn modelId="{3A5682B6-FC63-4D0A-B347-D968F029B086}" type="presParOf" srcId="{F1B556C7-BEEB-414F-9288-786BF139B74B}" destId="{C26622A0-A6EC-4841-8BF8-F533F3600CD8}" srcOrd="3" destOrd="0" presId="urn:microsoft.com/office/officeart/2005/8/layout/vList2"/>
    <dgm:cxn modelId="{26C620ED-7D5F-4EF4-A0C2-E1330D46F5B3}" type="presParOf" srcId="{F1B556C7-BEEB-414F-9288-786BF139B74B}" destId="{43E3A36D-994A-4AC9-9F4B-83BB9717B2A8}"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744400-0FB4-476B-9052-1BCFDA259CDB}"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US"/>
        </a:p>
      </dgm:t>
    </dgm:pt>
    <dgm:pt modelId="{9AB95F12-C98A-4DEA-9F23-ED5432335828}">
      <dgm:prSet phldrT="[Text]" custT="1"/>
      <dgm:spPr/>
      <dgm:t>
        <a:bodyPr/>
        <a:lstStyle/>
        <a:p>
          <a:r>
            <a:rPr lang="el-GR" sz="2000" dirty="0" smtClean="0"/>
            <a:t>Νερό</a:t>
          </a:r>
          <a:endParaRPr lang="en-US" sz="2000" dirty="0"/>
        </a:p>
      </dgm:t>
    </dgm:pt>
    <dgm:pt modelId="{82C50351-E98E-460C-BEB8-084049C52356}" type="parTrans" cxnId="{54A5014B-4487-4ECF-97D5-6F343160F93C}">
      <dgm:prSet/>
      <dgm:spPr/>
      <dgm:t>
        <a:bodyPr/>
        <a:lstStyle/>
        <a:p>
          <a:endParaRPr lang="en-US" sz="5400"/>
        </a:p>
      </dgm:t>
    </dgm:pt>
    <dgm:pt modelId="{D370C6A4-B906-4271-8C82-6D8D0B3334EE}" type="sibTrans" cxnId="{54A5014B-4487-4ECF-97D5-6F343160F93C}">
      <dgm:prSet/>
      <dgm:spPr/>
      <dgm:t>
        <a:bodyPr/>
        <a:lstStyle/>
        <a:p>
          <a:endParaRPr lang="en-US" sz="5400"/>
        </a:p>
      </dgm:t>
    </dgm:pt>
    <dgm:pt modelId="{DA533A88-40C7-4C80-A055-DDD7A861EB05}">
      <dgm:prSet phldrT="[Text]" custT="1"/>
      <dgm:spPr/>
      <dgm:t>
        <a:bodyPr/>
        <a:lstStyle/>
        <a:p>
          <a:r>
            <a:rPr lang="el-GR" sz="2000" dirty="0" smtClean="0"/>
            <a:t>Έδαφος</a:t>
          </a:r>
          <a:endParaRPr lang="en-US" sz="2000" dirty="0"/>
        </a:p>
      </dgm:t>
    </dgm:pt>
    <dgm:pt modelId="{AEFC6002-C8AB-4C6F-8D34-2DCCC25A533F}" type="parTrans" cxnId="{2A063347-3E0C-42CD-9D0A-DA0A46930B7A}">
      <dgm:prSet/>
      <dgm:spPr/>
      <dgm:t>
        <a:bodyPr/>
        <a:lstStyle/>
        <a:p>
          <a:endParaRPr lang="en-US" sz="5400"/>
        </a:p>
      </dgm:t>
    </dgm:pt>
    <dgm:pt modelId="{B321BFB8-29BC-45C6-959F-3ECB9FCD0691}" type="sibTrans" cxnId="{2A063347-3E0C-42CD-9D0A-DA0A46930B7A}">
      <dgm:prSet/>
      <dgm:spPr/>
      <dgm:t>
        <a:bodyPr/>
        <a:lstStyle/>
        <a:p>
          <a:endParaRPr lang="en-US" sz="5400"/>
        </a:p>
      </dgm:t>
    </dgm:pt>
    <dgm:pt modelId="{0372C92D-271B-4570-ADF1-0F2409FF4127}">
      <dgm:prSet phldrT="[Text]" custT="1"/>
      <dgm:spPr/>
      <dgm:t>
        <a:bodyPr/>
        <a:lstStyle/>
        <a:p>
          <a:r>
            <a:rPr lang="el-GR" sz="2000" dirty="0" smtClean="0"/>
            <a:t>Παράκτιες περιοχές</a:t>
          </a:r>
          <a:endParaRPr lang="en-US" sz="2000" dirty="0"/>
        </a:p>
      </dgm:t>
    </dgm:pt>
    <dgm:pt modelId="{98F51556-4E47-4253-8B8C-75D5137B98C6}" type="parTrans" cxnId="{E20B7429-8BD2-4AB7-B988-416DA4D30112}">
      <dgm:prSet/>
      <dgm:spPr/>
      <dgm:t>
        <a:bodyPr/>
        <a:lstStyle/>
        <a:p>
          <a:endParaRPr lang="en-US" sz="5400"/>
        </a:p>
      </dgm:t>
    </dgm:pt>
    <dgm:pt modelId="{02080C91-09D9-43CB-92F5-8CFAE2BB7C36}" type="sibTrans" cxnId="{E20B7429-8BD2-4AB7-B988-416DA4D30112}">
      <dgm:prSet/>
      <dgm:spPr/>
      <dgm:t>
        <a:bodyPr/>
        <a:lstStyle/>
        <a:p>
          <a:endParaRPr lang="en-US" sz="5400"/>
        </a:p>
      </dgm:t>
    </dgm:pt>
    <dgm:pt modelId="{5031B6CB-2DC2-4F99-A186-CC14AA246A52}">
      <dgm:prSet phldrT="[Text]" custT="1"/>
      <dgm:spPr/>
      <dgm:t>
        <a:bodyPr/>
        <a:lstStyle/>
        <a:p>
          <a:r>
            <a:rPr lang="el-GR" sz="2000" dirty="0" smtClean="0"/>
            <a:t>Βιοποικιλότητα</a:t>
          </a:r>
          <a:endParaRPr lang="en-US" sz="2000" dirty="0"/>
        </a:p>
      </dgm:t>
    </dgm:pt>
    <dgm:pt modelId="{6ADE8234-EAF5-4E1E-A64F-9892BD0079D6}" type="parTrans" cxnId="{870B4EF0-4CEA-4AB3-A4A6-7BCF5C05617D}">
      <dgm:prSet/>
      <dgm:spPr/>
      <dgm:t>
        <a:bodyPr/>
        <a:lstStyle/>
        <a:p>
          <a:endParaRPr lang="en-US" sz="5400"/>
        </a:p>
      </dgm:t>
    </dgm:pt>
    <dgm:pt modelId="{FD58E213-4A4D-4E53-9879-2409A25C9FF4}" type="sibTrans" cxnId="{870B4EF0-4CEA-4AB3-A4A6-7BCF5C05617D}">
      <dgm:prSet/>
      <dgm:spPr/>
      <dgm:t>
        <a:bodyPr/>
        <a:lstStyle/>
        <a:p>
          <a:endParaRPr lang="en-US" sz="5400"/>
        </a:p>
      </dgm:t>
    </dgm:pt>
    <dgm:pt modelId="{1A6AEB9E-139A-4282-B307-C53172852952}">
      <dgm:prSet phldrT="[Text]" custT="1"/>
      <dgm:spPr/>
      <dgm:t>
        <a:bodyPr/>
        <a:lstStyle/>
        <a:p>
          <a:r>
            <a:rPr lang="el-GR" sz="2000" dirty="0" smtClean="0"/>
            <a:t>Γεωργία</a:t>
          </a:r>
          <a:endParaRPr lang="en-US" sz="2000" dirty="0"/>
        </a:p>
      </dgm:t>
    </dgm:pt>
    <dgm:pt modelId="{D688E1B4-74C4-404C-B4E4-B28C7BC13649}" type="parTrans" cxnId="{921F5CA3-B744-4471-B16D-E9F9C3CC2962}">
      <dgm:prSet/>
      <dgm:spPr/>
      <dgm:t>
        <a:bodyPr/>
        <a:lstStyle/>
        <a:p>
          <a:endParaRPr lang="en-US" sz="5400"/>
        </a:p>
      </dgm:t>
    </dgm:pt>
    <dgm:pt modelId="{5C88AD0A-8BEF-41EE-AB90-A51690227803}" type="sibTrans" cxnId="{921F5CA3-B744-4471-B16D-E9F9C3CC2962}">
      <dgm:prSet/>
      <dgm:spPr/>
      <dgm:t>
        <a:bodyPr/>
        <a:lstStyle/>
        <a:p>
          <a:endParaRPr lang="en-US" sz="5400"/>
        </a:p>
      </dgm:t>
    </dgm:pt>
    <dgm:pt modelId="{C1CA305A-DDB9-43E8-9A67-F5CFEA0F1E0E}">
      <dgm:prSet phldrT="[Text]" custT="1"/>
      <dgm:spPr/>
      <dgm:t>
        <a:bodyPr/>
        <a:lstStyle/>
        <a:p>
          <a:r>
            <a:rPr lang="el-GR" sz="2000" dirty="0" smtClean="0"/>
            <a:t>Δάση</a:t>
          </a:r>
          <a:endParaRPr lang="en-US" sz="2000" dirty="0"/>
        </a:p>
      </dgm:t>
    </dgm:pt>
    <dgm:pt modelId="{9B7E66F7-F026-4FDF-8880-C66EEA53AEF1}" type="parTrans" cxnId="{FC7375A6-C051-48E0-AA48-457E70D314BF}">
      <dgm:prSet/>
      <dgm:spPr/>
      <dgm:t>
        <a:bodyPr/>
        <a:lstStyle/>
        <a:p>
          <a:endParaRPr lang="en-US" sz="5400"/>
        </a:p>
      </dgm:t>
    </dgm:pt>
    <dgm:pt modelId="{5523BE1F-EB05-4472-9018-2DEFB32B8B59}" type="sibTrans" cxnId="{FC7375A6-C051-48E0-AA48-457E70D314BF}">
      <dgm:prSet/>
      <dgm:spPr/>
      <dgm:t>
        <a:bodyPr/>
        <a:lstStyle/>
        <a:p>
          <a:endParaRPr lang="en-US" sz="5400"/>
        </a:p>
      </dgm:t>
    </dgm:pt>
    <dgm:pt modelId="{633984AD-FD10-401F-A040-1189CCF796CC}">
      <dgm:prSet phldrT="[Text]" custT="1"/>
      <dgm:spPr/>
      <dgm:t>
        <a:bodyPr/>
        <a:lstStyle/>
        <a:p>
          <a:r>
            <a:rPr lang="el-GR" sz="2000" dirty="0" smtClean="0"/>
            <a:t>Υγεία</a:t>
          </a:r>
          <a:endParaRPr lang="en-US" sz="2000" dirty="0"/>
        </a:p>
      </dgm:t>
    </dgm:pt>
    <dgm:pt modelId="{B9C72A14-4E2A-4676-94E9-B8FFCAC25030}" type="parTrans" cxnId="{41BBD8CF-E304-400B-AFF4-1CA0B44D9E4B}">
      <dgm:prSet/>
      <dgm:spPr/>
      <dgm:t>
        <a:bodyPr/>
        <a:lstStyle/>
        <a:p>
          <a:endParaRPr lang="en-US" sz="5400"/>
        </a:p>
      </dgm:t>
    </dgm:pt>
    <dgm:pt modelId="{BE7207B9-869A-4850-AC52-E632E37F0C9A}" type="sibTrans" cxnId="{41BBD8CF-E304-400B-AFF4-1CA0B44D9E4B}">
      <dgm:prSet/>
      <dgm:spPr/>
      <dgm:t>
        <a:bodyPr/>
        <a:lstStyle/>
        <a:p>
          <a:endParaRPr lang="en-US" sz="5400"/>
        </a:p>
      </dgm:t>
    </dgm:pt>
    <dgm:pt modelId="{65440AD5-3323-47DD-9A21-1CF9C28142BF}">
      <dgm:prSet phldrT="[Text]" custT="1"/>
      <dgm:spPr/>
      <dgm:t>
        <a:bodyPr/>
        <a:lstStyle/>
        <a:p>
          <a:r>
            <a:rPr lang="el-GR" sz="2000" dirty="0" smtClean="0"/>
            <a:t>Τουρισμός</a:t>
          </a:r>
          <a:endParaRPr lang="en-US" sz="2000" dirty="0"/>
        </a:p>
      </dgm:t>
    </dgm:pt>
    <dgm:pt modelId="{1E13AF1D-AEC2-44F0-AC36-EC3E9F97986A}" type="parTrans" cxnId="{D9E244A1-7290-4B66-A168-6D986F039946}">
      <dgm:prSet/>
      <dgm:spPr/>
      <dgm:t>
        <a:bodyPr/>
        <a:lstStyle/>
        <a:p>
          <a:endParaRPr lang="en-US" sz="5400"/>
        </a:p>
      </dgm:t>
    </dgm:pt>
    <dgm:pt modelId="{AD4595C0-47AA-43D8-8C1B-7ED475E58567}" type="sibTrans" cxnId="{D9E244A1-7290-4B66-A168-6D986F039946}">
      <dgm:prSet/>
      <dgm:spPr/>
      <dgm:t>
        <a:bodyPr/>
        <a:lstStyle/>
        <a:p>
          <a:endParaRPr lang="en-US" sz="5400"/>
        </a:p>
      </dgm:t>
    </dgm:pt>
    <dgm:pt modelId="{3120462A-E2F5-4A22-A7A1-C70E3604E864}">
      <dgm:prSet phldrT="[Text]" custT="1"/>
      <dgm:spPr/>
      <dgm:t>
        <a:bodyPr/>
        <a:lstStyle/>
        <a:p>
          <a:r>
            <a:rPr lang="el-GR" sz="2000" dirty="0" smtClean="0"/>
            <a:t>Υποδομές</a:t>
          </a:r>
          <a:endParaRPr lang="en-US" sz="2000" dirty="0"/>
        </a:p>
      </dgm:t>
    </dgm:pt>
    <dgm:pt modelId="{E46B8F1B-E6C2-4D4D-971D-8A9369F92849}" type="parTrans" cxnId="{FA1E32C9-90E2-48D1-8056-0B5355C75D10}">
      <dgm:prSet/>
      <dgm:spPr/>
      <dgm:t>
        <a:bodyPr/>
        <a:lstStyle/>
        <a:p>
          <a:endParaRPr lang="en-US" sz="5400"/>
        </a:p>
      </dgm:t>
    </dgm:pt>
    <dgm:pt modelId="{0C96A31E-76A7-4653-87BF-4D0B0969DFA0}" type="sibTrans" cxnId="{FA1E32C9-90E2-48D1-8056-0B5355C75D10}">
      <dgm:prSet/>
      <dgm:spPr/>
      <dgm:t>
        <a:bodyPr/>
        <a:lstStyle/>
        <a:p>
          <a:endParaRPr lang="en-US" sz="5400"/>
        </a:p>
      </dgm:t>
    </dgm:pt>
    <dgm:pt modelId="{7E1CE42B-877B-47F2-A8AE-4B8E5211E40E}">
      <dgm:prSet phldrT="[Text]" custT="1"/>
      <dgm:spPr/>
      <dgm:t>
        <a:bodyPr/>
        <a:lstStyle/>
        <a:p>
          <a:r>
            <a:rPr lang="el-GR" sz="2000" dirty="0" smtClean="0"/>
            <a:t>Ενέργεια</a:t>
          </a:r>
          <a:endParaRPr lang="en-US" sz="2000" dirty="0"/>
        </a:p>
      </dgm:t>
    </dgm:pt>
    <dgm:pt modelId="{EE5E2670-FA86-4C49-B4CC-5E1DB94D5BAD}" type="sibTrans" cxnId="{EE6ACF40-23B9-45F8-A2F9-7D869A5C74F9}">
      <dgm:prSet/>
      <dgm:spPr/>
      <dgm:t>
        <a:bodyPr/>
        <a:lstStyle/>
        <a:p>
          <a:endParaRPr lang="en-US"/>
        </a:p>
      </dgm:t>
    </dgm:pt>
    <dgm:pt modelId="{CCBA514D-54AE-490F-B90A-743869500D7E}" type="parTrans" cxnId="{EE6ACF40-23B9-45F8-A2F9-7D869A5C74F9}">
      <dgm:prSet/>
      <dgm:spPr/>
      <dgm:t>
        <a:bodyPr/>
        <a:lstStyle/>
        <a:p>
          <a:endParaRPr lang="en-US"/>
        </a:p>
      </dgm:t>
    </dgm:pt>
    <dgm:pt modelId="{48E5443E-46CD-4F1E-8CC7-BF5B9237D9B5}" type="pres">
      <dgm:prSet presAssocID="{9F744400-0FB4-476B-9052-1BCFDA259CDB}" presName="linearFlow" presStyleCnt="0">
        <dgm:presLayoutVars>
          <dgm:dir/>
          <dgm:resizeHandles val="exact"/>
        </dgm:presLayoutVars>
      </dgm:prSet>
      <dgm:spPr/>
      <dgm:t>
        <a:bodyPr/>
        <a:lstStyle/>
        <a:p>
          <a:endParaRPr lang="en-US"/>
        </a:p>
      </dgm:t>
    </dgm:pt>
    <dgm:pt modelId="{BE60DA45-1ECA-4000-A251-8BC15392C5D2}" type="pres">
      <dgm:prSet presAssocID="{9AB95F12-C98A-4DEA-9F23-ED5432335828}" presName="composite" presStyleCnt="0"/>
      <dgm:spPr/>
    </dgm:pt>
    <dgm:pt modelId="{54030FE2-8116-4182-8B49-C9287E258B98}" type="pres">
      <dgm:prSet presAssocID="{9AB95F12-C98A-4DEA-9F23-ED5432335828}" presName="imgShp" presStyleLbl="fgImgPlace1" presStyleIdx="0" presStyleCnt="10" custLinFactNeighborX="-60511"/>
      <dgm:spPr/>
    </dgm:pt>
    <dgm:pt modelId="{2FE0FBE9-FB20-42FB-B9B7-0E1B50E57A26}" type="pres">
      <dgm:prSet presAssocID="{9AB95F12-C98A-4DEA-9F23-ED5432335828}" presName="txShp" presStyleLbl="node1" presStyleIdx="0" presStyleCnt="10" custScaleX="137162">
        <dgm:presLayoutVars>
          <dgm:bulletEnabled val="1"/>
        </dgm:presLayoutVars>
      </dgm:prSet>
      <dgm:spPr/>
      <dgm:t>
        <a:bodyPr/>
        <a:lstStyle/>
        <a:p>
          <a:endParaRPr lang="en-US"/>
        </a:p>
      </dgm:t>
    </dgm:pt>
    <dgm:pt modelId="{3CDCC896-7445-4EC8-B8BF-53423828C752}" type="pres">
      <dgm:prSet presAssocID="{D370C6A4-B906-4271-8C82-6D8D0B3334EE}" presName="spacing" presStyleCnt="0"/>
      <dgm:spPr/>
    </dgm:pt>
    <dgm:pt modelId="{27CBA1A8-CFD4-471B-939F-247A62C3E411}" type="pres">
      <dgm:prSet presAssocID="{DA533A88-40C7-4C80-A055-DDD7A861EB05}" presName="composite" presStyleCnt="0"/>
      <dgm:spPr/>
    </dgm:pt>
    <dgm:pt modelId="{E89AF1D9-0146-4AD6-932B-D43D070F0F7E}" type="pres">
      <dgm:prSet presAssocID="{DA533A88-40C7-4C80-A055-DDD7A861EB05}" presName="imgShp" presStyleLbl="fgImgPlace1" presStyleIdx="1" presStyleCnt="10" custLinFactNeighborX="-60511"/>
      <dgm:spPr/>
    </dgm:pt>
    <dgm:pt modelId="{92430790-FD18-4AF4-87BF-4ECDCDA61FA7}" type="pres">
      <dgm:prSet presAssocID="{DA533A88-40C7-4C80-A055-DDD7A861EB05}" presName="txShp" presStyleLbl="node1" presStyleIdx="1" presStyleCnt="10" custScaleX="137162">
        <dgm:presLayoutVars>
          <dgm:bulletEnabled val="1"/>
        </dgm:presLayoutVars>
      </dgm:prSet>
      <dgm:spPr/>
      <dgm:t>
        <a:bodyPr/>
        <a:lstStyle/>
        <a:p>
          <a:endParaRPr lang="en-US"/>
        </a:p>
      </dgm:t>
    </dgm:pt>
    <dgm:pt modelId="{4E0E72C8-E9F7-4F05-9B96-45C0E24CDD4E}" type="pres">
      <dgm:prSet presAssocID="{B321BFB8-29BC-45C6-959F-3ECB9FCD0691}" presName="spacing" presStyleCnt="0"/>
      <dgm:spPr/>
    </dgm:pt>
    <dgm:pt modelId="{5BA4B756-FDD4-4336-B407-9842AE3C1995}" type="pres">
      <dgm:prSet presAssocID="{0372C92D-271B-4570-ADF1-0F2409FF4127}" presName="composite" presStyleCnt="0"/>
      <dgm:spPr/>
    </dgm:pt>
    <dgm:pt modelId="{2C6E57DC-34EE-4708-8DDA-DA5E6636FD1C}" type="pres">
      <dgm:prSet presAssocID="{0372C92D-271B-4570-ADF1-0F2409FF4127}" presName="imgShp" presStyleLbl="fgImgPlace1" presStyleIdx="2" presStyleCnt="10" custLinFactNeighborX="-60511"/>
      <dgm:spPr/>
    </dgm:pt>
    <dgm:pt modelId="{44D76C2A-C627-4FA2-8911-88FCDEBDEDA9}" type="pres">
      <dgm:prSet presAssocID="{0372C92D-271B-4570-ADF1-0F2409FF4127}" presName="txShp" presStyleLbl="node1" presStyleIdx="2" presStyleCnt="10" custScaleX="137162">
        <dgm:presLayoutVars>
          <dgm:bulletEnabled val="1"/>
        </dgm:presLayoutVars>
      </dgm:prSet>
      <dgm:spPr/>
      <dgm:t>
        <a:bodyPr/>
        <a:lstStyle/>
        <a:p>
          <a:endParaRPr lang="en-US"/>
        </a:p>
      </dgm:t>
    </dgm:pt>
    <dgm:pt modelId="{DA4C88D6-22A8-41B1-BC67-D82827E669B7}" type="pres">
      <dgm:prSet presAssocID="{02080C91-09D9-43CB-92F5-8CFAE2BB7C36}" presName="spacing" presStyleCnt="0"/>
      <dgm:spPr/>
    </dgm:pt>
    <dgm:pt modelId="{8CC62EA9-C8C4-43D9-B724-FA672DC60E74}" type="pres">
      <dgm:prSet presAssocID="{5031B6CB-2DC2-4F99-A186-CC14AA246A52}" presName="composite" presStyleCnt="0"/>
      <dgm:spPr/>
    </dgm:pt>
    <dgm:pt modelId="{D57CF28C-6B7B-48CC-8669-518C532333A8}" type="pres">
      <dgm:prSet presAssocID="{5031B6CB-2DC2-4F99-A186-CC14AA246A52}" presName="imgShp" presStyleLbl="fgImgPlace1" presStyleIdx="3" presStyleCnt="10" custLinFactNeighborX="-60511"/>
      <dgm:spPr/>
    </dgm:pt>
    <dgm:pt modelId="{3B8351CC-A872-445B-A4FF-AAAF8BEBAA44}" type="pres">
      <dgm:prSet presAssocID="{5031B6CB-2DC2-4F99-A186-CC14AA246A52}" presName="txShp" presStyleLbl="node1" presStyleIdx="3" presStyleCnt="10" custScaleX="137162">
        <dgm:presLayoutVars>
          <dgm:bulletEnabled val="1"/>
        </dgm:presLayoutVars>
      </dgm:prSet>
      <dgm:spPr/>
      <dgm:t>
        <a:bodyPr/>
        <a:lstStyle/>
        <a:p>
          <a:endParaRPr lang="en-US"/>
        </a:p>
      </dgm:t>
    </dgm:pt>
    <dgm:pt modelId="{5C4561D7-3266-4A08-8D43-AB837F2293FC}" type="pres">
      <dgm:prSet presAssocID="{FD58E213-4A4D-4E53-9879-2409A25C9FF4}" presName="spacing" presStyleCnt="0"/>
      <dgm:spPr/>
    </dgm:pt>
    <dgm:pt modelId="{327BE6CB-994D-49FC-AEA8-F3BD94F08886}" type="pres">
      <dgm:prSet presAssocID="{1A6AEB9E-139A-4282-B307-C53172852952}" presName="composite" presStyleCnt="0"/>
      <dgm:spPr/>
    </dgm:pt>
    <dgm:pt modelId="{74DCAC42-7985-4C8B-BCC8-ED78F47E2412}" type="pres">
      <dgm:prSet presAssocID="{1A6AEB9E-139A-4282-B307-C53172852952}" presName="imgShp" presStyleLbl="fgImgPlace1" presStyleIdx="4" presStyleCnt="10" custLinFactNeighborX="-60511"/>
      <dgm:spPr/>
    </dgm:pt>
    <dgm:pt modelId="{F762CB4E-E41A-4CD6-BACD-2AB18909C8D5}" type="pres">
      <dgm:prSet presAssocID="{1A6AEB9E-139A-4282-B307-C53172852952}" presName="txShp" presStyleLbl="node1" presStyleIdx="4" presStyleCnt="10" custScaleX="137162">
        <dgm:presLayoutVars>
          <dgm:bulletEnabled val="1"/>
        </dgm:presLayoutVars>
      </dgm:prSet>
      <dgm:spPr/>
      <dgm:t>
        <a:bodyPr/>
        <a:lstStyle/>
        <a:p>
          <a:endParaRPr lang="en-US"/>
        </a:p>
      </dgm:t>
    </dgm:pt>
    <dgm:pt modelId="{BD93A7E5-A048-4F1F-8B6E-FAE109858E84}" type="pres">
      <dgm:prSet presAssocID="{5C88AD0A-8BEF-41EE-AB90-A51690227803}" presName="spacing" presStyleCnt="0"/>
      <dgm:spPr/>
    </dgm:pt>
    <dgm:pt modelId="{89CF9A5D-CD49-45A2-A925-119D72A60EE0}" type="pres">
      <dgm:prSet presAssocID="{C1CA305A-DDB9-43E8-9A67-F5CFEA0F1E0E}" presName="composite" presStyleCnt="0"/>
      <dgm:spPr/>
    </dgm:pt>
    <dgm:pt modelId="{A9824D3B-E59C-4769-8610-B70DC9B88823}" type="pres">
      <dgm:prSet presAssocID="{C1CA305A-DDB9-43E8-9A67-F5CFEA0F1E0E}" presName="imgShp" presStyleLbl="fgImgPlace1" presStyleIdx="5" presStyleCnt="10" custLinFactNeighborX="-60511"/>
      <dgm:spPr/>
    </dgm:pt>
    <dgm:pt modelId="{CDE1BE57-1387-49FF-895D-5F3841F066EC}" type="pres">
      <dgm:prSet presAssocID="{C1CA305A-DDB9-43E8-9A67-F5CFEA0F1E0E}" presName="txShp" presStyleLbl="node1" presStyleIdx="5" presStyleCnt="10" custScaleX="137162">
        <dgm:presLayoutVars>
          <dgm:bulletEnabled val="1"/>
        </dgm:presLayoutVars>
      </dgm:prSet>
      <dgm:spPr/>
      <dgm:t>
        <a:bodyPr/>
        <a:lstStyle/>
        <a:p>
          <a:endParaRPr lang="en-US"/>
        </a:p>
      </dgm:t>
    </dgm:pt>
    <dgm:pt modelId="{D4F4B3D5-3C2B-49E5-A04A-714131F18077}" type="pres">
      <dgm:prSet presAssocID="{5523BE1F-EB05-4472-9018-2DEFB32B8B59}" presName="spacing" presStyleCnt="0"/>
      <dgm:spPr/>
    </dgm:pt>
    <dgm:pt modelId="{D903A224-CDC9-43C3-9B8C-DDABDE5C4594}" type="pres">
      <dgm:prSet presAssocID="{633984AD-FD10-401F-A040-1189CCF796CC}" presName="composite" presStyleCnt="0"/>
      <dgm:spPr/>
    </dgm:pt>
    <dgm:pt modelId="{3824504C-B277-4108-BD65-4841E3216813}" type="pres">
      <dgm:prSet presAssocID="{633984AD-FD10-401F-A040-1189CCF796CC}" presName="imgShp" presStyleLbl="fgImgPlace1" presStyleIdx="6" presStyleCnt="10" custLinFactNeighborX="-60511"/>
      <dgm:spPr/>
    </dgm:pt>
    <dgm:pt modelId="{22B3C3D0-87CC-4E7D-9F40-7C93B6B0E240}" type="pres">
      <dgm:prSet presAssocID="{633984AD-FD10-401F-A040-1189CCF796CC}" presName="txShp" presStyleLbl="node1" presStyleIdx="6" presStyleCnt="10" custScaleX="137162">
        <dgm:presLayoutVars>
          <dgm:bulletEnabled val="1"/>
        </dgm:presLayoutVars>
      </dgm:prSet>
      <dgm:spPr/>
      <dgm:t>
        <a:bodyPr/>
        <a:lstStyle/>
        <a:p>
          <a:endParaRPr lang="en-US"/>
        </a:p>
      </dgm:t>
    </dgm:pt>
    <dgm:pt modelId="{F0FDD71A-9459-49A5-89D7-93CCE1FC7102}" type="pres">
      <dgm:prSet presAssocID="{BE7207B9-869A-4850-AC52-E632E37F0C9A}" presName="spacing" presStyleCnt="0"/>
      <dgm:spPr/>
    </dgm:pt>
    <dgm:pt modelId="{961BA49C-1124-4FE4-A922-5C135E2F5FBD}" type="pres">
      <dgm:prSet presAssocID="{7E1CE42B-877B-47F2-A8AE-4B8E5211E40E}" presName="composite" presStyleCnt="0"/>
      <dgm:spPr/>
    </dgm:pt>
    <dgm:pt modelId="{85A4F195-3308-4D19-BD83-2567150DB709}" type="pres">
      <dgm:prSet presAssocID="{7E1CE42B-877B-47F2-A8AE-4B8E5211E40E}" presName="imgShp" presStyleLbl="fgImgPlace1" presStyleIdx="7" presStyleCnt="10" custLinFactNeighborX="-60511"/>
      <dgm:spPr/>
    </dgm:pt>
    <dgm:pt modelId="{8DE4CB7A-29DC-4736-BB50-FF3A7A1540F9}" type="pres">
      <dgm:prSet presAssocID="{7E1CE42B-877B-47F2-A8AE-4B8E5211E40E}" presName="txShp" presStyleLbl="node1" presStyleIdx="7" presStyleCnt="10" custScaleX="137162">
        <dgm:presLayoutVars>
          <dgm:bulletEnabled val="1"/>
        </dgm:presLayoutVars>
      </dgm:prSet>
      <dgm:spPr/>
      <dgm:t>
        <a:bodyPr/>
        <a:lstStyle/>
        <a:p>
          <a:endParaRPr lang="en-US"/>
        </a:p>
      </dgm:t>
    </dgm:pt>
    <dgm:pt modelId="{4B30BBAD-CA8E-428C-A2DD-F9CF13AABA32}" type="pres">
      <dgm:prSet presAssocID="{EE5E2670-FA86-4C49-B4CC-5E1DB94D5BAD}" presName="spacing" presStyleCnt="0"/>
      <dgm:spPr/>
    </dgm:pt>
    <dgm:pt modelId="{183EABDF-66D0-4D15-85D7-8660C9860C73}" type="pres">
      <dgm:prSet presAssocID="{65440AD5-3323-47DD-9A21-1CF9C28142BF}" presName="composite" presStyleCnt="0"/>
      <dgm:spPr/>
    </dgm:pt>
    <dgm:pt modelId="{15721B54-F0F8-4865-B30F-0C5AB29F1FD1}" type="pres">
      <dgm:prSet presAssocID="{65440AD5-3323-47DD-9A21-1CF9C28142BF}" presName="imgShp" presStyleLbl="fgImgPlace1" presStyleIdx="8" presStyleCnt="10" custLinFactNeighborX="-60511"/>
      <dgm:spPr/>
    </dgm:pt>
    <dgm:pt modelId="{A8665282-76CD-4940-AC9D-A46358DFB846}" type="pres">
      <dgm:prSet presAssocID="{65440AD5-3323-47DD-9A21-1CF9C28142BF}" presName="txShp" presStyleLbl="node1" presStyleIdx="8" presStyleCnt="10" custScaleX="137162">
        <dgm:presLayoutVars>
          <dgm:bulletEnabled val="1"/>
        </dgm:presLayoutVars>
      </dgm:prSet>
      <dgm:spPr/>
      <dgm:t>
        <a:bodyPr/>
        <a:lstStyle/>
        <a:p>
          <a:endParaRPr lang="en-US"/>
        </a:p>
      </dgm:t>
    </dgm:pt>
    <dgm:pt modelId="{5E24E726-9275-4374-B73B-B9042E9652EE}" type="pres">
      <dgm:prSet presAssocID="{AD4595C0-47AA-43D8-8C1B-7ED475E58567}" presName="spacing" presStyleCnt="0"/>
      <dgm:spPr/>
    </dgm:pt>
    <dgm:pt modelId="{5CB6CE75-5DE1-4F3B-B9C0-E77BBA1ADBA1}" type="pres">
      <dgm:prSet presAssocID="{3120462A-E2F5-4A22-A7A1-C70E3604E864}" presName="composite" presStyleCnt="0"/>
      <dgm:spPr/>
    </dgm:pt>
    <dgm:pt modelId="{CB41FD1C-EE5B-4F8C-8FF5-8908BFA4A022}" type="pres">
      <dgm:prSet presAssocID="{3120462A-E2F5-4A22-A7A1-C70E3604E864}" presName="imgShp" presStyleLbl="fgImgPlace1" presStyleIdx="9" presStyleCnt="10" custLinFactNeighborX="-60511"/>
      <dgm:spPr/>
    </dgm:pt>
    <dgm:pt modelId="{5CA0F093-8E80-43DD-9934-5D895FCF1CDD}" type="pres">
      <dgm:prSet presAssocID="{3120462A-E2F5-4A22-A7A1-C70E3604E864}" presName="txShp" presStyleLbl="node1" presStyleIdx="9" presStyleCnt="10" custScaleX="137162">
        <dgm:presLayoutVars>
          <dgm:bulletEnabled val="1"/>
        </dgm:presLayoutVars>
      </dgm:prSet>
      <dgm:spPr/>
      <dgm:t>
        <a:bodyPr/>
        <a:lstStyle/>
        <a:p>
          <a:endParaRPr lang="en-US"/>
        </a:p>
      </dgm:t>
    </dgm:pt>
  </dgm:ptLst>
  <dgm:cxnLst>
    <dgm:cxn modelId="{FA1E32C9-90E2-48D1-8056-0B5355C75D10}" srcId="{9F744400-0FB4-476B-9052-1BCFDA259CDB}" destId="{3120462A-E2F5-4A22-A7A1-C70E3604E864}" srcOrd="9" destOrd="0" parTransId="{E46B8F1B-E6C2-4D4D-971D-8A9369F92849}" sibTransId="{0C96A31E-76A7-4653-87BF-4D0B0969DFA0}"/>
    <dgm:cxn modelId="{2A063347-3E0C-42CD-9D0A-DA0A46930B7A}" srcId="{9F744400-0FB4-476B-9052-1BCFDA259CDB}" destId="{DA533A88-40C7-4C80-A055-DDD7A861EB05}" srcOrd="1" destOrd="0" parTransId="{AEFC6002-C8AB-4C6F-8D34-2DCCC25A533F}" sibTransId="{B321BFB8-29BC-45C6-959F-3ECB9FCD0691}"/>
    <dgm:cxn modelId="{EE6ACF40-23B9-45F8-A2F9-7D869A5C74F9}" srcId="{9F744400-0FB4-476B-9052-1BCFDA259CDB}" destId="{7E1CE42B-877B-47F2-A8AE-4B8E5211E40E}" srcOrd="7" destOrd="0" parTransId="{CCBA514D-54AE-490F-B90A-743869500D7E}" sibTransId="{EE5E2670-FA86-4C49-B4CC-5E1DB94D5BAD}"/>
    <dgm:cxn modelId="{54A5014B-4487-4ECF-97D5-6F343160F93C}" srcId="{9F744400-0FB4-476B-9052-1BCFDA259CDB}" destId="{9AB95F12-C98A-4DEA-9F23-ED5432335828}" srcOrd="0" destOrd="0" parTransId="{82C50351-E98E-460C-BEB8-084049C52356}" sibTransId="{D370C6A4-B906-4271-8C82-6D8D0B3334EE}"/>
    <dgm:cxn modelId="{41BBD8CF-E304-400B-AFF4-1CA0B44D9E4B}" srcId="{9F744400-0FB4-476B-9052-1BCFDA259CDB}" destId="{633984AD-FD10-401F-A040-1189CCF796CC}" srcOrd="6" destOrd="0" parTransId="{B9C72A14-4E2A-4676-94E9-B8FFCAC25030}" sibTransId="{BE7207B9-869A-4850-AC52-E632E37F0C9A}"/>
    <dgm:cxn modelId="{86069D2C-6503-4C72-AB06-4AB556B9ED9D}" type="presOf" srcId="{9AB95F12-C98A-4DEA-9F23-ED5432335828}" destId="{2FE0FBE9-FB20-42FB-B9B7-0E1B50E57A26}" srcOrd="0" destOrd="0" presId="urn:microsoft.com/office/officeart/2005/8/layout/vList3#1"/>
    <dgm:cxn modelId="{D3C656CD-9E17-41F6-BF16-4F414C73D65C}" type="presOf" srcId="{DA533A88-40C7-4C80-A055-DDD7A861EB05}" destId="{92430790-FD18-4AF4-87BF-4ECDCDA61FA7}" srcOrd="0" destOrd="0" presId="urn:microsoft.com/office/officeart/2005/8/layout/vList3#1"/>
    <dgm:cxn modelId="{870B4EF0-4CEA-4AB3-A4A6-7BCF5C05617D}" srcId="{9F744400-0FB4-476B-9052-1BCFDA259CDB}" destId="{5031B6CB-2DC2-4F99-A186-CC14AA246A52}" srcOrd="3" destOrd="0" parTransId="{6ADE8234-EAF5-4E1E-A64F-9892BD0079D6}" sibTransId="{FD58E213-4A4D-4E53-9879-2409A25C9FF4}"/>
    <dgm:cxn modelId="{C7603730-87CF-48C3-981D-79AF2EEFED31}" type="presOf" srcId="{5031B6CB-2DC2-4F99-A186-CC14AA246A52}" destId="{3B8351CC-A872-445B-A4FF-AAAF8BEBAA44}" srcOrd="0" destOrd="0" presId="urn:microsoft.com/office/officeart/2005/8/layout/vList3#1"/>
    <dgm:cxn modelId="{84D92DD5-A89F-4540-9BD5-3E75C23C7409}" type="presOf" srcId="{7E1CE42B-877B-47F2-A8AE-4B8E5211E40E}" destId="{8DE4CB7A-29DC-4736-BB50-FF3A7A1540F9}" srcOrd="0" destOrd="0" presId="urn:microsoft.com/office/officeart/2005/8/layout/vList3#1"/>
    <dgm:cxn modelId="{79865552-FEEC-4400-AB0B-2108C808D8C9}" type="presOf" srcId="{633984AD-FD10-401F-A040-1189CCF796CC}" destId="{22B3C3D0-87CC-4E7D-9F40-7C93B6B0E240}" srcOrd="0" destOrd="0" presId="urn:microsoft.com/office/officeart/2005/8/layout/vList3#1"/>
    <dgm:cxn modelId="{F0FBCD70-D02F-4F8D-8A53-3D9179F8AAC4}" type="presOf" srcId="{1A6AEB9E-139A-4282-B307-C53172852952}" destId="{F762CB4E-E41A-4CD6-BACD-2AB18909C8D5}" srcOrd="0" destOrd="0" presId="urn:microsoft.com/office/officeart/2005/8/layout/vList3#1"/>
    <dgm:cxn modelId="{8D85A510-B033-41F6-A51E-EDFA56689EE2}" type="presOf" srcId="{C1CA305A-DDB9-43E8-9A67-F5CFEA0F1E0E}" destId="{CDE1BE57-1387-49FF-895D-5F3841F066EC}" srcOrd="0" destOrd="0" presId="urn:microsoft.com/office/officeart/2005/8/layout/vList3#1"/>
    <dgm:cxn modelId="{B985C815-C04C-4D67-A125-EFBCEF597A79}" type="presOf" srcId="{65440AD5-3323-47DD-9A21-1CF9C28142BF}" destId="{A8665282-76CD-4940-AC9D-A46358DFB846}" srcOrd="0" destOrd="0" presId="urn:microsoft.com/office/officeart/2005/8/layout/vList3#1"/>
    <dgm:cxn modelId="{2DBD0D44-8B38-4303-9E89-B49908FC4AAA}" type="presOf" srcId="{3120462A-E2F5-4A22-A7A1-C70E3604E864}" destId="{5CA0F093-8E80-43DD-9934-5D895FCF1CDD}" srcOrd="0" destOrd="0" presId="urn:microsoft.com/office/officeart/2005/8/layout/vList3#1"/>
    <dgm:cxn modelId="{FC7375A6-C051-48E0-AA48-457E70D314BF}" srcId="{9F744400-0FB4-476B-9052-1BCFDA259CDB}" destId="{C1CA305A-DDB9-43E8-9A67-F5CFEA0F1E0E}" srcOrd="5" destOrd="0" parTransId="{9B7E66F7-F026-4FDF-8880-C66EEA53AEF1}" sibTransId="{5523BE1F-EB05-4472-9018-2DEFB32B8B59}"/>
    <dgm:cxn modelId="{E20B7429-8BD2-4AB7-B988-416DA4D30112}" srcId="{9F744400-0FB4-476B-9052-1BCFDA259CDB}" destId="{0372C92D-271B-4570-ADF1-0F2409FF4127}" srcOrd="2" destOrd="0" parTransId="{98F51556-4E47-4253-8B8C-75D5137B98C6}" sibTransId="{02080C91-09D9-43CB-92F5-8CFAE2BB7C36}"/>
    <dgm:cxn modelId="{4E0FC14E-39F4-418C-A98B-BEC5A383A93E}" type="presOf" srcId="{0372C92D-271B-4570-ADF1-0F2409FF4127}" destId="{44D76C2A-C627-4FA2-8911-88FCDEBDEDA9}" srcOrd="0" destOrd="0" presId="urn:microsoft.com/office/officeart/2005/8/layout/vList3#1"/>
    <dgm:cxn modelId="{D9E244A1-7290-4B66-A168-6D986F039946}" srcId="{9F744400-0FB4-476B-9052-1BCFDA259CDB}" destId="{65440AD5-3323-47DD-9A21-1CF9C28142BF}" srcOrd="8" destOrd="0" parTransId="{1E13AF1D-AEC2-44F0-AC36-EC3E9F97986A}" sibTransId="{AD4595C0-47AA-43D8-8C1B-7ED475E58567}"/>
    <dgm:cxn modelId="{921F5CA3-B744-4471-B16D-E9F9C3CC2962}" srcId="{9F744400-0FB4-476B-9052-1BCFDA259CDB}" destId="{1A6AEB9E-139A-4282-B307-C53172852952}" srcOrd="4" destOrd="0" parTransId="{D688E1B4-74C4-404C-B4E4-B28C7BC13649}" sibTransId="{5C88AD0A-8BEF-41EE-AB90-A51690227803}"/>
    <dgm:cxn modelId="{C4948793-C08D-46EE-B880-526B87DEDD1D}" type="presOf" srcId="{9F744400-0FB4-476B-9052-1BCFDA259CDB}" destId="{48E5443E-46CD-4F1E-8CC7-BF5B9237D9B5}" srcOrd="0" destOrd="0" presId="urn:microsoft.com/office/officeart/2005/8/layout/vList3#1"/>
    <dgm:cxn modelId="{5B74140D-2D68-4CD0-A061-8AFF2C330369}" type="presParOf" srcId="{48E5443E-46CD-4F1E-8CC7-BF5B9237D9B5}" destId="{BE60DA45-1ECA-4000-A251-8BC15392C5D2}" srcOrd="0" destOrd="0" presId="urn:microsoft.com/office/officeart/2005/8/layout/vList3#1"/>
    <dgm:cxn modelId="{11D6FF4A-BF6A-4C35-B48A-EB360DD81030}" type="presParOf" srcId="{BE60DA45-1ECA-4000-A251-8BC15392C5D2}" destId="{54030FE2-8116-4182-8B49-C9287E258B98}" srcOrd="0" destOrd="0" presId="urn:microsoft.com/office/officeart/2005/8/layout/vList3#1"/>
    <dgm:cxn modelId="{6A081284-C8B3-4860-865D-E5D16234ABDD}" type="presParOf" srcId="{BE60DA45-1ECA-4000-A251-8BC15392C5D2}" destId="{2FE0FBE9-FB20-42FB-B9B7-0E1B50E57A26}" srcOrd="1" destOrd="0" presId="urn:microsoft.com/office/officeart/2005/8/layout/vList3#1"/>
    <dgm:cxn modelId="{CB0D44CE-A5E0-4960-8AF9-626203088F98}" type="presParOf" srcId="{48E5443E-46CD-4F1E-8CC7-BF5B9237D9B5}" destId="{3CDCC896-7445-4EC8-B8BF-53423828C752}" srcOrd="1" destOrd="0" presId="urn:microsoft.com/office/officeart/2005/8/layout/vList3#1"/>
    <dgm:cxn modelId="{EF0F243A-2021-462C-BEA8-A78AB845C944}" type="presParOf" srcId="{48E5443E-46CD-4F1E-8CC7-BF5B9237D9B5}" destId="{27CBA1A8-CFD4-471B-939F-247A62C3E411}" srcOrd="2" destOrd="0" presId="urn:microsoft.com/office/officeart/2005/8/layout/vList3#1"/>
    <dgm:cxn modelId="{B88407B9-6EC2-4D43-91B9-6860DFE68BE6}" type="presParOf" srcId="{27CBA1A8-CFD4-471B-939F-247A62C3E411}" destId="{E89AF1D9-0146-4AD6-932B-D43D070F0F7E}" srcOrd="0" destOrd="0" presId="urn:microsoft.com/office/officeart/2005/8/layout/vList3#1"/>
    <dgm:cxn modelId="{5CAED421-F6A0-4172-8D7E-581664B03B43}" type="presParOf" srcId="{27CBA1A8-CFD4-471B-939F-247A62C3E411}" destId="{92430790-FD18-4AF4-87BF-4ECDCDA61FA7}" srcOrd="1" destOrd="0" presId="urn:microsoft.com/office/officeart/2005/8/layout/vList3#1"/>
    <dgm:cxn modelId="{3C2DF253-4456-48F6-9508-EBCD0A5950F0}" type="presParOf" srcId="{48E5443E-46CD-4F1E-8CC7-BF5B9237D9B5}" destId="{4E0E72C8-E9F7-4F05-9B96-45C0E24CDD4E}" srcOrd="3" destOrd="0" presId="urn:microsoft.com/office/officeart/2005/8/layout/vList3#1"/>
    <dgm:cxn modelId="{6F3EF16A-5320-46C0-AC8A-F36A1293CDA5}" type="presParOf" srcId="{48E5443E-46CD-4F1E-8CC7-BF5B9237D9B5}" destId="{5BA4B756-FDD4-4336-B407-9842AE3C1995}" srcOrd="4" destOrd="0" presId="urn:microsoft.com/office/officeart/2005/8/layout/vList3#1"/>
    <dgm:cxn modelId="{DE718676-E518-4619-9671-4DF582677499}" type="presParOf" srcId="{5BA4B756-FDD4-4336-B407-9842AE3C1995}" destId="{2C6E57DC-34EE-4708-8DDA-DA5E6636FD1C}" srcOrd="0" destOrd="0" presId="urn:microsoft.com/office/officeart/2005/8/layout/vList3#1"/>
    <dgm:cxn modelId="{5FA63D8D-9C61-439E-85C5-3EFB5DEC22D0}" type="presParOf" srcId="{5BA4B756-FDD4-4336-B407-9842AE3C1995}" destId="{44D76C2A-C627-4FA2-8911-88FCDEBDEDA9}" srcOrd="1" destOrd="0" presId="urn:microsoft.com/office/officeart/2005/8/layout/vList3#1"/>
    <dgm:cxn modelId="{71257124-2EB8-4935-BE7E-E2DAAA25BBF7}" type="presParOf" srcId="{48E5443E-46CD-4F1E-8CC7-BF5B9237D9B5}" destId="{DA4C88D6-22A8-41B1-BC67-D82827E669B7}" srcOrd="5" destOrd="0" presId="urn:microsoft.com/office/officeart/2005/8/layout/vList3#1"/>
    <dgm:cxn modelId="{6A611BCA-4794-4809-B8EE-9D6105221B28}" type="presParOf" srcId="{48E5443E-46CD-4F1E-8CC7-BF5B9237D9B5}" destId="{8CC62EA9-C8C4-43D9-B724-FA672DC60E74}" srcOrd="6" destOrd="0" presId="urn:microsoft.com/office/officeart/2005/8/layout/vList3#1"/>
    <dgm:cxn modelId="{83BECD31-322B-404D-A96E-3F981188BAA0}" type="presParOf" srcId="{8CC62EA9-C8C4-43D9-B724-FA672DC60E74}" destId="{D57CF28C-6B7B-48CC-8669-518C532333A8}" srcOrd="0" destOrd="0" presId="urn:microsoft.com/office/officeart/2005/8/layout/vList3#1"/>
    <dgm:cxn modelId="{6439BD95-9D55-46CD-B683-A15DCAB40A69}" type="presParOf" srcId="{8CC62EA9-C8C4-43D9-B724-FA672DC60E74}" destId="{3B8351CC-A872-445B-A4FF-AAAF8BEBAA44}" srcOrd="1" destOrd="0" presId="urn:microsoft.com/office/officeart/2005/8/layout/vList3#1"/>
    <dgm:cxn modelId="{DC9106E1-0967-4484-8AA7-A8CF750BB691}" type="presParOf" srcId="{48E5443E-46CD-4F1E-8CC7-BF5B9237D9B5}" destId="{5C4561D7-3266-4A08-8D43-AB837F2293FC}" srcOrd="7" destOrd="0" presId="urn:microsoft.com/office/officeart/2005/8/layout/vList3#1"/>
    <dgm:cxn modelId="{518FD02B-DBFE-4379-ACD5-23F062AF8586}" type="presParOf" srcId="{48E5443E-46CD-4F1E-8CC7-BF5B9237D9B5}" destId="{327BE6CB-994D-49FC-AEA8-F3BD94F08886}" srcOrd="8" destOrd="0" presId="urn:microsoft.com/office/officeart/2005/8/layout/vList3#1"/>
    <dgm:cxn modelId="{1935F779-E420-4B69-B05C-85C80B497503}" type="presParOf" srcId="{327BE6CB-994D-49FC-AEA8-F3BD94F08886}" destId="{74DCAC42-7985-4C8B-BCC8-ED78F47E2412}" srcOrd="0" destOrd="0" presId="urn:microsoft.com/office/officeart/2005/8/layout/vList3#1"/>
    <dgm:cxn modelId="{D8DC20D9-FBCD-45D4-9B63-E346D2725955}" type="presParOf" srcId="{327BE6CB-994D-49FC-AEA8-F3BD94F08886}" destId="{F762CB4E-E41A-4CD6-BACD-2AB18909C8D5}" srcOrd="1" destOrd="0" presId="urn:microsoft.com/office/officeart/2005/8/layout/vList3#1"/>
    <dgm:cxn modelId="{01C2F4CE-83F1-4C9A-8C96-C7E3E91EFE4E}" type="presParOf" srcId="{48E5443E-46CD-4F1E-8CC7-BF5B9237D9B5}" destId="{BD93A7E5-A048-4F1F-8B6E-FAE109858E84}" srcOrd="9" destOrd="0" presId="urn:microsoft.com/office/officeart/2005/8/layout/vList3#1"/>
    <dgm:cxn modelId="{CBCAECD1-95CC-46FC-8FBB-72AFB0F94139}" type="presParOf" srcId="{48E5443E-46CD-4F1E-8CC7-BF5B9237D9B5}" destId="{89CF9A5D-CD49-45A2-A925-119D72A60EE0}" srcOrd="10" destOrd="0" presId="urn:microsoft.com/office/officeart/2005/8/layout/vList3#1"/>
    <dgm:cxn modelId="{1918B5EF-7948-4644-8591-1BF85F20DA5D}" type="presParOf" srcId="{89CF9A5D-CD49-45A2-A925-119D72A60EE0}" destId="{A9824D3B-E59C-4769-8610-B70DC9B88823}" srcOrd="0" destOrd="0" presId="urn:microsoft.com/office/officeart/2005/8/layout/vList3#1"/>
    <dgm:cxn modelId="{7A52491E-808D-4F01-A9B2-12E12ECD6758}" type="presParOf" srcId="{89CF9A5D-CD49-45A2-A925-119D72A60EE0}" destId="{CDE1BE57-1387-49FF-895D-5F3841F066EC}" srcOrd="1" destOrd="0" presId="urn:microsoft.com/office/officeart/2005/8/layout/vList3#1"/>
    <dgm:cxn modelId="{788FA03E-75AB-4296-AAC7-9D6ADFA741DA}" type="presParOf" srcId="{48E5443E-46CD-4F1E-8CC7-BF5B9237D9B5}" destId="{D4F4B3D5-3C2B-49E5-A04A-714131F18077}" srcOrd="11" destOrd="0" presId="urn:microsoft.com/office/officeart/2005/8/layout/vList3#1"/>
    <dgm:cxn modelId="{928AD273-3F3A-4F6E-B139-72B01FA2DD99}" type="presParOf" srcId="{48E5443E-46CD-4F1E-8CC7-BF5B9237D9B5}" destId="{D903A224-CDC9-43C3-9B8C-DDABDE5C4594}" srcOrd="12" destOrd="0" presId="urn:microsoft.com/office/officeart/2005/8/layout/vList3#1"/>
    <dgm:cxn modelId="{CE98572E-3C60-457A-AC88-85EA10114E9C}" type="presParOf" srcId="{D903A224-CDC9-43C3-9B8C-DDABDE5C4594}" destId="{3824504C-B277-4108-BD65-4841E3216813}" srcOrd="0" destOrd="0" presId="urn:microsoft.com/office/officeart/2005/8/layout/vList3#1"/>
    <dgm:cxn modelId="{CCA54EF7-3F6A-4DE6-86D6-5C1CDF639AC3}" type="presParOf" srcId="{D903A224-CDC9-43C3-9B8C-DDABDE5C4594}" destId="{22B3C3D0-87CC-4E7D-9F40-7C93B6B0E240}" srcOrd="1" destOrd="0" presId="urn:microsoft.com/office/officeart/2005/8/layout/vList3#1"/>
    <dgm:cxn modelId="{867DDA76-67C1-4003-B2F2-040D02A2D2B1}" type="presParOf" srcId="{48E5443E-46CD-4F1E-8CC7-BF5B9237D9B5}" destId="{F0FDD71A-9459-49A5-89D7-93CCE1FC7102}" srcOrd="13" destOrd="0" presId="urn:microsoft.com/office/officeart/2005/8/layout/vList3#1"/>
    <dgm:cxn modelId="{80851CE5-5E14-4F97-8F8C-51A21A483725}" type="presParOf" srcId="{48E5443E-46CD-4F1E-8CC7-BF5B9237D9B5}" destId="{961BA49C-1124-4FE4-A922-5C135E2F5FBD}" srcOrd="14" destOrd="0" presId="urn:microsoft.com/office/officeart/2005/8/layout/vList3#1"/>
    <dgm:cxn modelId="{1984A3CD-1BCF-4D14-A2A3-02E741E116B2}" type="presParOf" srcId="{961BA49C-1124-4FE4-A922-5C135E2F5FBD}" destId="{85A4F195-3308-4D19-BD83-2567150DB709}" srcOrd="0" destOrd="0" presId="urn:microsoft.com/office/officeart/2005/8/layout/vList3#1"/>
    <dgm:cxn modelId="{D22C25C4-1AC7-4DCA-B0B6-DB20436964CE}" type="presParOf" srcId="{961BA49C-1124-4FE4-A922-5C135E2F5FBD}" destId="{8DE4CB7A-29DC-4736-BB50-FF3A7A1540F9}" srcOrd="1" destOrd="0" presId="urn:microsoft.com/office/officeart/2005/8/layout/vList3#1"/>
    <dgm:cxn modelId="{E81DFCD8-37CD-4170-8102-456EC12A7526}" type="presParOf" srcId="{48E5443E-46CD-4F1E-8CC7-BF5B9237D9B5}" destId="{4B30BBAD-CA8E-428C-A2DD-F9CF13AABA32}" srcOrd="15" destOrd="0" presId="urn:microsoft.com/office/officeart/2005/8/layout/vList3#1"/>
    <dgm:cxn modelId="{0C7F7485-04BE-4653-9951-6AE5FABA23E6}" type="presParOf" srcId="{48E5443E-46CD-4F1E-8CC7-BF5B9237D9B5}" destId="{183EABDF-66D0-4D15-85D7-8660C9860C73}" srcOrd="16" destOrd="0" presId="urn:microsoft.com/office/officeart/2005/8/layout/vList3#1"/>
    <dgm:cxn modelId="{A5E0AE1D-C961-46A4-90DA-31D014A61326}" type="presParOf" srcId="{183EABDF-66D0-4D15-85D7-8660C9860C73}" destId="{15721B54-F0F8-4865-B30F-0C5AB29F1FD1}" srcOrd="0" destOrd="0" presId="urn:microsoft.com/office/officeart/2005/8/layout/vList3#1"/>
    <dgm:cxn modelId="{F67F4A6A-87A4-4188-B270-19DFB3A4824C}" type="presParOf" srcId="{183EABDF-66D0-4D15-85D7-8660C9860C73}" destId="{A8665282-76CD-4940-AC9D-A46358DFB846}" srcOrd="1" destOrd="0" presId="urn:microsoft.com/office/officeart/2005/8/layout/vList3#1"/>
    <dgm:cxn modelId="{EE14EFA5-0FF0-4F8B-83E9-EA9EEB106FDF}" type="presParOf" srcId="{48E5443E-46CD-4F1E-8CC7-BF5B9237D9B5}" destId="{5E24E726-9275-4374-B73B-B9042E9652EE}" srcOrd="17" destOrd="0" presId="urn:microsoft.com/office/officeart/2005/8/layout/vList3#1"/>
    <dgm:cxn modelId="{0A016D8D-C44D-4F98-BF7C-ADA296B7EB0D}" type="presParOf" srcId="{48E5443E-46CD-4F1E-8CC7-BF5B9237D9B5}" destId="{5CB6CE75-5DE1-4F3B-B9C0-E77BBA1ADBA1}" srcOrd="18" destOrd="0" presId="urn:microsoft.com/office/officeart/2005/8/layout/vList3#1"/>
    <dgm:cxn modelId="{9660F7A6-CD89-4944-BB32-85170C3B4054}" type="presParOf" srcId="{5CB6CE75-5DE1-4F3B-B9C0-E77BBA1ADBA1}" destId="{CB41FD1C-EE5B-4F8C-8FF5-8908BFA4A022}" srcOrd="0" destOrd="0" presId="urn:microsoft.com/office/officeart/2005/8/layout/vList3#1"/>
    <dgm:cxn modelId="{5E42D48B-07B3-4498-ADAE-0BD25CE3FC66}" type="presParOf" srcId="{5CB6CE75-5DE1-4F3B-B9C0-E77BBA1ADBA1}" destId="{5CA0F093-8E80-43DD-9934-5D895FCF1CDD}" srcOrd="1" destOrd="0" presId="urn:microsoft.com/office/officeart/2005/8/layout/vList3#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6A2636-D160-4000-B3BE-4CF86B0E93BA}">
      <dsp:nvSpPr>
        <dsp:cNvPr id="0" name=""/>
        <dsp:cNvSpPr/>
      </dsp:nvSpPr>
      <dsp:spPr>
        <a:xfrm>
          <a:off x="1516794" y="245633"/>
          <a:ext cx="3401425" cy="3222789"/>
        </a:xfrm>
        <a:prstGeom prst="blockArc">
          <a:avLst>
            <a:gd name="adj1" fmla="val 9825724"/>
            <a:gd name="adj2" fmla="val 1862476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29FEAD-EF01-4EC9-A8F9-DFC1BF6EF81C}">
      <dsp:nvSpPr>
        <dsp:cNvPr id="0" name=""/>
        <dsp:cNvSpPr/>
      </dsp:nvSpPr>
      <dsp:spPr>
        <a:xfrm>
          <a:off x="1516495" y="893546"/>
          <a:ext cx="3483532" cy="3483532"/>
        </a:xfrm>
        <a:prstGeom prst="blockArc">
          <a:avLst>
            <a:gd name="adj1" fmla="val 3082000"/>
            <a:gd name="adj2" fmla="val 11414571"/>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8970DF-0518-40AC-A08E-3681981C47CD}">
      <dsp:nvSpPr>
        <dsp:cNvPr id="0" name=""/>
        <dsp:cNvSpPr/>
      </dsp:nvSpPr>
      <dsp:spPr>
        <a:xfrm>
          <a:off x="3658515" y="907791"/>
          <a:ext cx="3483532" cy="3483532"/>
        </a:xfrm>
        <a:prstGeom prst="blockArc">
          <a:avLst>
            <a:gd name="adj1" fmla="val 20807430"/>
            <a:gd name="adj2" fmla="val 7763724"/>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44F342-08B3-45A6-95FD-21985F945BE6}">
      <dsp:nvSpPr>
        <dsp:cNvPr id="0" name=""/>
        <dsp:cNvSpPr/>
      </dsp:nvSpPr>
      <dsp:spPr>
        <a:xfrm>
          <a:off x="3698297" y="266053"/>
          <a:ext cx="3401425" cy="3222789"/>
        </a:xfrm>
        <a:prstGeom prst="blockArc">
          <a:avLst>
            <a:gd name="adj1" fmla="val 13839598"/>
            <a:gd name="adj2" fmla="val 781251"/>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19662F-BA63-4322-8497-2CB8578D6C49}">
      <dsp:nvSpPr>
        <dsp:cNvPr id="0" name=""/>
        <dsp:cNvSpPr/>
      </dsp:nvSpPr>
      <dsp:spPr>
        <a:xfrm>
          <a:off x="3240478" y="1461329"/>
          <a:ext cx="2160002" cy="1603303"/>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l-GR" sz="1900" b="1" kern="1200" dirty="0" smtClean="0"/>
            <a:t>Συμφωνία των Παρισίων </a:t>
          </a:r>
          <a:r>
            <a:rPr lang="en-US" sz="1900" b="1" kern="1200" dirty="0" smtClean="0"/>
            <a:t>2015</a:t>
          </a:r>
          <a:endParaRPr lang="en-US" sz="1900" b="1" kern="1200" dirty="0"/>
        </a:p>
      </dsp:txBody>
      <dsp:txXfrm>
        <a:off x="3240478" y="1461329"/>
        <a:ext cx="2160002" cy="1603303"/>
      </dsp:txXfrm>
    </dsp:sp>
    <dsp:sp modelId="{296BA26F-28A0-46FD-9F97-7D0485D1AB80}">
      <dsp:nvSpPr>
        <dsp:cNvPr id="0" name=""/>
        <dsp:cNvSpPr/>
      </dsp:nvSpPr>
      <dsp:spPr>
        <a:xfrm>
          <a:off x="2880317" y="-158383"/>
          <a:ext cx="2880324" cy="14400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kern="1200" dirty="0" smtClean="0"/>
            <a:t>Προσπάθεια διατήρησης της παγκόσμιας θερμοκρασία του αιώνα  κάτω από 2ο</a:t>
          </a:r>
          <a:r>
            <a:rPr lang="en-US" sz="1300" kern="1200" dirty="0" smtClean="0"/>
            <a:t>C </a:t>
          </a:r>
        </a:p>
      </dsp:txBody>
      <dsp:txXfrm>
        <a:off x="2880317" y="-158383"/>
        <a:ext cx="2880324" cy="1440005"/>
      </dsp:txXfrm>
    </dsp:sp>
    <dsp:sp modelId="{EBA4BE19-CE4C-4BFE-9475-30D773FF1476}">
      <dsp:nvSpPr>
        <dsp:cNvPr id="0" name=""/>
        <dsp:cNvSpPr/>
      </dsp:nvSpPr>
      <dsp:spPr>
        <a:xfrm>
          <a:off x="5616628" y="1540772"/>
          <a:ext cx="2879998" cy="14400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kern="1200" dirty="0" smtClean="0"/>
            <a:t>Ενίσχυση της ικανότητας των χωρών να αντιμετωπίζουν τις δυσμενείς επιπτώσεις της κλιματικής αλλαγής - ΠΡΟΣΑΡΜΟΓΗ</a:t>
          </a:r>
          <a:endParaRPr lang="en-US" sz="1300" kern="1200" dirty="0"/>
        </a:p>
      </dsp:txBody>
      <dsp:txXfrm>
        <a:off x="5616628" y="1540772"/>
        <a:ext cx="2879998" cy="1440005"/>
      </dsp:txXfrm>
    </dsp:sp>
    <dsp:sp modelId="{41EE865B-0F34-4E75-905F-AE0118608806}">
      <dsp:nvSpPr>
        <dsp:cNvPr id="0" name=""/>
        <dsp:cNvSpPr/>
      </dsp:nvSpPr>
      <dsp:spPr>
        <a:xfrm>
          <a:off x="2880480" y="3244341"/>
          <a:ext cx="2879998" cy="14400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kern="1200" dirty="0" smtClean="0"/>
            <a:t>Υποστήριξη και προώθηση της περιφερειακής και διεθνής ΣΥΝΕΡΓΑΣΙΑΣ</a:t>
          </a:r>
          <a:endParaRPr lang="en-US" sz="1300" kern="1200" dirty="0"/>
        </a:p>
      </dsp:txBody>
      <dsp:txXfrm>
        <a:off x="2880480" y="3244341"/>
        <a:ext cx="2879998" cy="1440005"/>
      </dsp:txXfrm>
    </dsp:sp>
    <dsp:sp modelId="{03D7525B-B952-4D9A-9D75-193A3CE3A8FF}">
      <dsp:nvSpPr>
        <dsp:cNvPr id="0" name=""/>
        <dsp:cNvSpPr/>
      </dsp:nvSpPr>
      <dsp:spPr>
        <a:xfrm>
          <a:off x="144013" y="1612771"/>
          <a:ext cx="2879998" cy="14400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kern="1200" dirty="0" smtClean="0"/>
            <a:t>Οι παγκόσμιες εκπομπές πρέπει να κορυφωθούν το συντομότερο δυνατό -ΜΕΤΡΙΑΣΜΟΣ</a:t>
          </a:r>
          <a:endParaRPr lang="en-US" sz="1300" kern="1200" dirty="0"/>
        </a:p>
      </dsp:txBody>
      <dsp:txXfrm>
        <a:off x="144013" y="1612771"/>
        <a:ext cx="2879998" cy="14400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0.36667</cdr:x>
      <cdr:y>0.15985</cdr:y>
    </cdr:from>
    <cdr:to>
      <cdr:x>0.54952</cdr:x>
      <cdr:y>0.27733</cdr:y>
    </cdr:to>
    <cdr:sp macro="" textlink="">
      <cdr:nvSpPr>
        <cdr:cNvPr id="128001" name="Text Box 1"/>
        <cdr:cNvSpPr txBox="1">
          <a:spLocks xmlns:a="http://schemas.openxmlformats.org/drawingml/2006/main" noChangeArrowheads="1"/>
        </cdr:cNvSpPr>
      </cdr:nvSpPr>
      <cdr:spPr bwMode="auto">
        <a:xfrm xmlns:a="http://schemas.openxmlformats.org/drawingml/2006/main">
          <a:off x="3168352" y="808311"/>
          <a:ext cx="1580000" cy="59407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GB" sz="975" b="1" i="0" u="none" strike="noStrike" baseline="0" dirty="0">
              <a:solidFill>
                <a:srgbClr val="993300"/>
              </a:solidFill>
              <a:latin typeface="Arial"/>
              <a:cs typeface="Arial"/>
            </a:rPr>
            <a:t>Mean 1941-1970</a:t>
          </a:r>
        </a:p>
        <a:p xmlns:a="http://schemas.openxmlformats.org/drawingml/2006/main">
          <a:pPr algn="l" rtl="0">
            <a:defRPr sz="1000"/>
          </a:pPr>
          <a:r>
            <a:rPr lang="en-GB" sz="975" b="1" i="0" u="none" strike="noStrike" baseline="0" dirty="0">
              <a:solidFill>
                <a:srgbClr val="993300"/>
              </a:solidFill>
              <a:latin typeface="Arial"/>
              <a:cs typeface="Arial"/>
            </a:rPr>
            <a:t> (533mm)</a:t>
          </a:r>
        </a:p>
      </cdr:txBody>
    </cdr:sp>
  </cdr:relSizeAnchor>
  <cdr:relSizeAnchor xmlns:cdr="http://schemas.openxmlformats.org/drawingml/2006/chartDrawing">
    <cdr:from>
      <cdr:x>0.55</cdr:x>
      <cdr:y>0.13137</cdr:y>
    </cdr:from>
    <cdr:to>
      <cdr:x>0.79239</cdr:x>
      <cdr:y>0.24253</cdr:y>
    </cdr:to>
    <cdr:sp macro="" textlink="">
      <cdr:nvSpPr>
        <cdr:cNvPr id="128002" name="Text Box 2"/>
        <cdr:cNvSpPr txBox="1">
          <a:spLocks xmlns:a="http://schemas.openxmlformats.org/drawingml/2006/main" noChangeArrowheads="1"/>
        </cdr:cNvSpPr>
      </cdr:nvSpPr>
      <cdr:spPr bwMode="auto">
        <a:xfrm xmlns:a="http://schemas.openxmlformats.org/drawingml/2006/main">
          <a:off x="4752528" y="664295"/>
          <a:ext cx="2094482" cy="56211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GB" sz="975" b="1" i="0" u="none" strike="noStrike" baseline="0" dirty="0">
              <a:solidFill>
                <a:srgbClr val="0000FF"/>
              </a:solidFill>
              <a:latin typeface="Arial"/>
              <a:cs typeface="Arial"/>
            </a:rPr>
            <a:t>Mean 1951-1980 </a:t>
          </a:r>
        </a:p>
        <a:p xmlns:a="http://schemas.openxmlformats.org/drawingml/2006/main">
          <a:pPr algn="l" rtl="0">
            <a:defRPr sz="1000"/>
          </a:pPr>
          <a:r>
            <a:rPr lang="en-GB" sz="975" b="1" i="0" u="none" strike="noStrike" baseline="0" dirty="0">
              <a:solidFill>
                <a:srgbClr val="0000FF"/>
              </a:solidFill>
              <a:latin typeface="Arial"/>
              <a:cs typeface="Arial"/>
            </a:rPr>
            <a:t>  (515mm)</a:t>
          </a:r>
        </a:p>
      </cdr:txBody>
    </cdr:sp>
  </cdr:relSizeAnchor>
  <cdr:relSizeAnchor xmlns:cdr="http://schemas.openxmlformats.org/drawingml/2006/chartDrawing">
    <cdr:from>
      <cdr:x>0.65</cdr:x>
      <cdr:y>0.22889</cdr:y>
    </cdr:from>
    <cdr:to>
      <cdr:x>0.82227</cdr:x>
      <cdr:y>0.37517</cdr:y>
    </cdr:to>
    <cdr:sp macro="" textlink="">
      <cdr:nvSpPr>
        <cdr:cNvPr id="128003" name="Text Box 3"/>
        <cdr:cNvSpPr txBox="1">
          <a:spLocks xmlns:a="http://schemas.openxmlformats.org/drawingml/2006/main" noChangeArrowheads="1"/>
        </cdr:cNvSpPr>
      </cdr:nvSpPr>
      <cdr:spPr bwMode="auto">
        <a:xfrm xmlns:a="http://schemas.openxmlformats.org/drawingml/2006/main">
          <a:off x="5616624" y="1111478"/>
          <a:ext cx="1488578" cy="71032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GB" sz="975" b="1" i="0" u="none" strike="noStrike" baseline="0" dirty="0">
              <a:solidFill>
                <a:srgbClr val="FF0000"/>
              </a:solidFill>
              <a:latin typeface="Arial"/>
              <a:cs typeface="Arial"/>
            </a:rPr>
            <a:t>Mean 1961-1990</a:t>
          </a:r>
        </a:p>
        <a:p xmlns:a="http://schemas.openxmlformats.org/drawingml/2006/main">
          <a:pPr algn="l" rtl="0">
            <a:defRPr sz="1000"/>
          </a:pPr>
          <a:r>
            <a:rPr lang="en-GB" sz="975" b="1" i="0" u="none" strike="noStrike" baseline="0" dirty="0">
              <a:solidFill>
                <a:srgbClr val="FF0000"/>
              </a:solidFill>
              <a:latin typeface="Arial"/>
              <a:cs typeface="Arial"/>
            </a:rPr>
            <a:t> (503mm)</a:t>
          </a:r>
        </a:p>
      </cdr:txBody>
    </cdr:sp>
  </cdr:relSizeAnchor>
  <cdr:relSizeAnchor xmlns:cdr="http://schemas.openxmlformats.org/drawingml/2006/chartDrawing">
    <cdr:from>
      <cdr:x>0.84167</cdr:x>
      <cdr:y>0.21681</cdr:y>
    </cdr:from>
    <cdr:to>
      <cdr:x>0.95717</cdr:x>
      <cdr:y>0.28884</cdr:y>
    </cdr:to>
    <cdr:sp macro="" textlink="">
      <cdr:nvSpPr>
        <cdr:cNvPr id="128004" name="Text Box 4"/>
        <cdr:cNvSpPr txBox="1">
          <a:spLocks xmlns:a="http://schemas.openxmlformats.org/drawingml/2006/main" noChangeArrowheads="1"/>
        </cdr:cNvSpPr>
      </cdr:nvSpPr>
      <cdr:spPr bwMode="auto">
        <a:xfrm xmlns:a="http://schemas.openxmlformats.org/drawingml/2006/main">
          <a:off x="7272808" y="1096343"/>
          <a:ext cx="998088" cy="36425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GB" sz="975" b="1" i="0" u="none" strike="noStrike" baseline="0" dirty="0">
              <a:solidFill>
                <a:srgbClr val="003300"/>
              </a:solidFill>
              <a:latin typeface="Arial"/>
              <a:cs typeface="Arial"/>
            </a:rPr>
            <a:t>Mean 1971-2000 </a:t>
          </a:r>
        </a:p>
        <a:p xmlns:a="http://schemas.openxmlformats.org/drawingml/2006/main">
          <a:pPr algn="l" rtl="0">
            <a:defRPr sz="1000"/>
          </a:pPr>
          <a:r>
            <a:rPr lang="en-GB" sz="975" b="1" i="0" u="none" strike="noStrike" baseline="0" dirty="0">
              <a:solidFill>
                <a:srgbClr val="003300"/>
              </a:solidFill>
              <a:latin typeface="Arial"/>
              <a:cs typeface="Arial"/>
            </a:rPr>
            <a:t>(463mm)</a:t>
          </a:r>
        </a:p>
      </cdr:txBody>
    </cdr:sp>
  </cdr:relSizeAnchor>
  <cdr:relSizeAnchor xmlns:cdr="http://schemas.openxmlformats.org/drawingml/2006/chartDrawing">
    <cdr:from>
      <cdr:x>0.8</cdr:x>
      <cdr:y>0.26975</cdr:y>
    </cdr:from>
    <cdr:to>
      <cdr:x>0.8365</cdr:x>
      <cdr:y>0.40684</cdr:y>
    </cdr:to>
    <cdr:grpSp>
      <cdr:nvGrpSpPr>
        <cdr:cNvPr id="128011" name="Group 11"/>
        <cdr:cNvGrpSpPr>
          <a:grpSpLocks xmlns:a="http://schemas.openxmlformats.org/drawingml/2006/main"/>
        </cdr:cNvGrpSpPr>
      </cdr:nvGrpSpPr>
      <cdr:grpSpPr bwMode="auto">
        <a:xfrm xmlns:a="http://schemas.openxmlformats.org/drawingml/2006/main">
          <a:off x="6912768" y="1309877"/>
          <a:ext cx="315395" cy="665695"/>
          <a:chOff x="8195017" y="1820699"/>
          <a:chExt cx="239663" cy="1333162"/>
        </a:xfrm>
      </cdr:grpSpPr>
      <cdr:sp macro="" textlink="">
        <cdr:nvSpPr>
          <cdr:cNvPr id="128012" name="Line 12"/>
          <cdr:cNvSpPr>
            <a:spLocks xmlns:a="http://schemas.openxmlformats.org/drawingml/2006/main" noChangeShapeType="1"/>
          </cdr:cNvSpPr>
        </cdr:nvSpPr>
        <cdr:spPr bwMode="auto">
          <a:xfrm xmlns:a="http://schemas.openxmlformats.org/drawingml/2006/main">
            <a:off x="8195017" y="1820699"/>
            <a:ext cx="0" cy="1333162"/>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sp>
      <cdr:sp macro="" textlink="">
        <cdr:nvSpPr>
          <cdr:cNvPr id="128013" name="Line 13"/>
          <cdr:cNvSpPr>
            <a:spLocks xmlns:a="http://schemas.openxmlformats.org/drawingml/2006/main" noChangeShapeType="1"/>
          </cdr:cNvSpPr>
        </cdr:nvSpPr>
        <cdr:spPr bwMode="auto">
          <a:xfrm xmlns:a="http://schemas.openxmlformats.org/drawingml/2006/main">
            <a:off x="8195017" y="1820699"/>
            <a:ext cx="239663" cy="0"/>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cdr:spPr>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67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671"/>
          </a:xfrm>
          <a:prstGeom prst="rect">
            <a:avLst/>
          </a:prstGeom>
        </p:spPr>
        <p:txBody>
          <a:bodyPr vert="horz" lIns="91440" tIns="45720" rIns="91440" bIns="45720" rtlCol="0"/>
          <a:lstStyle>
            <a:lvl1pPr algn="r">
              <a:defRPr sz="1200"/>
            </a:lvl1pPr>
          </a:lstStyle>
          <a:p>
            <a:fld id="{9A098207-9BA7-44B5-9F0B-622DF97273E9}" type="datetimeFigureOut">
              <a:rPr lang="en-US" smtClean="0"/>
              <a:pPr/>
              <a:t>6/7/2018</a:t>
            </a:fld>
            <a:endParaRPr lang="en-US"/>
          </a:p>
        </p:txBody>
      </p:sp>
      <p:sp>
        <p:nvSpPr>
          <p:cNvPr id="4" name="Footer Placeholder 3"/>
          <p:cNvSpPr>
            <a:spLocks noGrp="1"/>
          </p:cNvSpPr>
          <p:nvPr>
            <p:ph type="ftr" sz="quarter" idx="2"/>
          </p:nvPr>
        </p:nvSpPr>
        <p:spPr>
          <a:xfrm>
            <a:off x="0" y="9428272"/>
            <a:ext cx="2946275" cy="49667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8272"/>
            <a:ext cx="2946275" cy="496671"/>
          </a:xfrm>
          <a:prstGeom prst="rect">
            <a:avLst/>
          </a:prstGeom>
        </p:spPr>
        <p:txBody>
          <a:bodyPr vert="horz" lIns="91440" tIns="45720" rIns="91440" bIns="45720" rtlCol="0" anchor="b"/>
          <a:lstStyle>
            <a:lvl1pPr algn="r">
              <a:defRPr sz="1200"/>
            </a:lvl1pPr>
          </a:lstStyle>
          <a:p>
            <a:fld id="{B71EB3BB-16E6-4E18-8365-1E0CA7465624}" type="slidenum">
              <a:rPr lang="en-US" smtClean="0"/>
              <a:pPr/>
              <a:t>‹#›</a:t>
            </a:fld>
            <a:endParaRPr lang="en-US"/>
          </a:p>
        </p:txBody>
      </p:sp>
    </p:spTree>
    <p:extLst>
      <p:ext uri="{BB962C8B-B14F-4D97-AF65-F5344CB8AC3E}">
        <p14:creationId xmlns:p14="http://schemas.microsoft.com/office/powerpoint/2010/main" xmlns="" val="4107506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67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862" y="0"/>
            <a:ext cx="2946275" cy="496671"/>
          </a:xfrm>
          <a:prstGeom prst="rect">
            <a:avLst/>
          </a:prstGeom>
        </p:spPr>
        <p:txBody>
          <a:bodyPr vert="horz" lIns="91440" tIns="45720" rIns="91440" bIns="45720" rtlCol="0"/>
          <a:lstStyle>
            <a:lvl1pPr algn="r">
              <a:defRPr sz="1200"/>
            </a:lvl1pPr>
          </a:lstStyle>
          <a:p>
            <a:fld id="{959535C5-0032-4F30-A05D-D310A97105D8}" type="datetimeFigureOut">
              <a:rPr lang="en-US" smtClean="0"/>
              <a:pPr/>
              <a:t>6/7/2018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383" y="4715831"/>
            <a:ext cx="5436909" cy="446664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272"/>
            <a:ext cx="2946275" cy="49667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862" y="9428272"/>
            <a:ext cx="2946275" cy="496671"/>
          </a:xfrm>
          <a:prstGeom prst="rect">
            <a:avLst/>
          </a:prstGeom>
        </p:spPr>
        <p:txBody>
          <a:bodyPr vert="horz" lIns="91440" tIns="45720" rIns="91440" bIns="45720" rtlCol="0" anchor="b"/>
          <a:lstStyle>
            <a:lvl1pPr algn="r">
              <a:defRPr sz="1200"/>
            </a:lvl1pPr>
          </a:lstStyle>
          <a:p>
            <a:fld id="{9AE67212-9467-4BE4-8D59-50BCE849EAAE}" type="slidenum">
              <a:rPr lang="en-US" smtClean="0"/>
              <a:pPr/>
              <a:t>‹#›</a:t>
            </a:fld>
            <a:endParaRPr lang="en-US"/>
          </a:p>
        </p:txBody>
      </p:sp>
    </p:spTree>
    <p:extLst>
      <p:ext uri="{BB962C8B-B14F-4D97-AF65-F5344CB8AC3E}">
        <p14:creationId xmlns:p14="http://schemas.microsoft.com/office/powerpoint/2010/main" xmlns="" val="1118673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smtClean="0"/>
              <a:t>Goodmorning</a:t>
            </a:r>
            <a:r>
              <a:rPr lang="en-US" baseline="0" dirty="0" smtClean="0"/>
              <a:t> ladies and gentlemen</a:t>
            </a:r>
          </a:p>
          <a:p>
            <a:pPr marL="171450" indent="-171450">
              <a:buFont typeface="Arial" panose="020B0604020202020204" pitchFamily="34" charset="0"/>
              <a:buChar char="•"/>
            </a:pPr>
            <a:r>
              <a:rPr lang="en-US" baseline="0" dirty="0" smtClean="0"/>
              <a:t>In my presentation today I will deal with two important issues at national level planning, mitigation and adaptation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a:t>
            </a:fld>
            <a:endParaRPr lang="en-US"/>
          </a:p>
        </p:txBody>
      </p:sp>
    </p:spTree>
    <p:extLst>
      <p:ext uri="{BB962C8B-B14F-4D97-AF65-F5344CB8AC3E}">
        <p14:creationId xmlns:p14="http://schemas.microsoft.com/office/powerpoint/2010/main" xmlns="" val="292271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Here, three</a:t>
            </a:r>
            <a:r>
              <a:rPr lang="en-US" baseline="0" dirty="0" smtClean="0"/>
              <a:t> projections scenarios are compared.</a:t>
            </a:r>
          </a:p>
          <a:p>
            <a:pPr marL="171450" indent="-171450">
              <a:buFont typeface="Arial" panose="020B0604020202020204" pitchFamily="34" charset="0"/>
              <a:buChar char="•"/>
            </a:pPr>
            <a:r>
              <a:rPr lang="en-US" baseline="0" dirty="0" smtClean="0"/>
              <a:t>Historical emissions are presented in blue; as you can see the impact of the financial crisis is also evident in the emissions</a:t>
            </a:r>
          </a:p>
          <a:p>
            <a:pPr marL="171450" indent="-171450">
              <a:buFont typeface="Arial" panose="020B0604020202020204" pitchFamily="34" charset="0"/>
              <a:buChar char="•"/>
            </a:pPr>
            <a:r>
              <a:rPr lang="en-US" baseline="0" dirty="0" smtClean="0"/>
              <a:t>In red, is the business as usual scenario. The step in 2024 is the use of natural gas in electricity production.</a:t>
            </a:r>
          </a:p>
          <a:p>
            <a:pPr marL="171450" indent="-171450">
              <a:buFont typeface="Arial" panose="020B0604020202020204" pitchFamily="34" charset="0"/>
              <a:buChar char="•"/>
            </a:pPr>
            <a:r>
              <a:rPr lang="en-US" baseline="0" dirty="0" smtClean="0"/>
              <a:t>With green is the with measures scenario, in which the use of natural gas starts in 2021 and measures have a greater impact than in the business as usual scenario.</a:t>
            </a:r>
          </a:p>
          <a:p>
            <a:pPr marL="171450" indent="-171450">
              <a:buFont typeface="Arial" panose="020B0604020202020204" pitchFamily="34" charset="0"/>
              <a:buChar char="•"/>
            </a:pPr>
            <a:r>
              <a:rPr lang="en-US" baseline="0" dirty="0" smtClean="0"/>
              <a:t>Finally, with purple, is the with additional measures scenario, where the implementation of measures is very optimistic and additional measures are assumed to be implemented in the transport sector.</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It should be noted, that even with the most optimistic scenario, the 2030 targets are not met.</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10</a:t>
            </a:fld>
            <a:endParaRPr lang="en-US"/>
          </a:p>
        </p:txBody>
      </p:sp>
    </p:spTree>
    <p:extLst>
      <p:ext uri="{BB962C8B-B14F-4D97-AF65-F5344CB8AC3E}">
        <p14:creationId xmlns:p14="http://schemas.microsoft.com/office/powerpoint/2010/main" xmlns="" val="3505029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a:t>
            </a:r>
            <a:r>
              <a:rPr lang="en-US" baseline="0" dirty="0" smtClean="0"/>
              <a:t> national mitigation plan is currently under revision, since according to the new regulation on governance which is currently </a:t>
            </a:r>
            <a:r>
              <a:rPr lang="en-US" dirty="0" smtClean="0"/>
              <a:t>in the final stages of negotiations at EU level, the necessary national system has to be setup in order to prepare and implement a national plan that includes all climate change and energy planning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only binding target towards which</a:t>
            </a:r>
            <a:r>
              <a:rPr lang="en-US" baseline="0" dirty="0" smtClean="0"/>
              <a:t> a member state has to design its national plan, it the 2030 national emission reduction target.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plan should cover the </a:t>
            </a:r>
            <a:r>
              <a:rPr lang="en-US" dirty="0" smtClean="0"/>
              <a:t>five dimensions of the Energy Union: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1. Security, solidarity and trust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2. A fully-integrated internal energy market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3. Energy Efficiency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4. Climate action – </a:t>
            </a:r>
            <a:r>
              <a:rPr lang="en-US" dirty="0" err="1" smtClean="0"/>
              <a:t>decarbonising</a:t>
            </a:r>
            <a:r>
              <a:rPr lang="en-US" dirty="0" smtClean="0"/>
              <a:t> the economy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5. Research, innovation and </a:t>
            </a:r>
            <a:r>
              <a:rPr lang="en-US" dirty="0" err="1" smtClean="0"/>
              <a:t>competiteveness</a:t>
            </a:r>
            <a:endParaRPr lang="en-US"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11</a:t>
            </a:fld>
            <a:endParaRPr lang="en-US"/>
          </a:p>
        </p:txBody>
      </p:sp>
    </p:spTree>
    <p:extLst>
      <p:ext uri="{BB962C8B-B14F-4D97-AF65-F5344CB8AC3E}">
        <p14:creationId xmlns:p14="http://schemas.microsoft.com/office/powerpoint/2010/main" xmlns="" val="2687792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national system that has been adopted for the preparation of the national plan in Cyprus, consists of the following:</a:t>
            </a:r>
          </a:p>
          <a:p>
            <a:pPr marL="171450" indent="-171450">
              <a:buFont typeface="Arial" panose="020B0604020202020204" pitchFamily="34" charset="0"/>
              <a:buChar char="•"/>
            </a:pPr>
            <a:r>
              <a:rPr lang="en-US" baseline="0" dirty="0" smtClean="0"/>
              <a:t>The national plan will be adopted by the council of ministers, after a proposal by the directly involved ministers; i.e. environment, energy, transport and finance</a:t>
            </a:r>
          </a:p>
          <a:p>
            <a:pPr marL="171450" indent="-171450">
              <a:buFont typeface="Arial" panose="020B0604020202020204" pitchFamily="34" charset="0"/>
              <a:buChar char="•"/>
            </a:pPr>
            <a:r>
              <a:rPr lang="en-US" baseline="0" dirty="0" smtClean="0"/>
              <a:t>The ministerial committee will be supported by a technical committee which will draft the proposal, including the permanent secretaries of the four ministries.</a:t>
            </a:r>
          </a:p>
          <a:p>
            <a:pPr marL="171450" indent="-171450">
              <a:buFont typeface="Arial" panose="020B0604020202020204" pitchFamily="34" charset="0"/>
              <a:buChar char="•"/>
            </a:pPr>
            <a:r>
              <a:rPr lang="en-US" dirty="0" err="1" smtClean="0"/>
              <a:t>Specialised</a:t>
            </a:r>
            <a:r>
              <a:rPr lang="en-US" baseline="0" dirty="0" smtClean="0"/>
              <a:t> working groups will be setup for the six dimensions of the energy union and any other additional needed (e.g. transport or agriculture) which will provide their expert opinion to the technical committee.</a:t>
            </a:r>
          </a:p>
          <a:p>
            <a:pPr marL="171450" indent="-171450">
              <a:buFont typeface="Arial" panose="020B0604020202020204" pitchFamily="34" charset="0"/>
              <a:buChar char="•"/>
            </a:pPr>
            <a:r>
              <a:rPr lang="en-US" baseline="0" dirty="0" smtClean="0"/>
              <a:t>The department of environment holds that secretariat of the plan.</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12</a:t>
            </a:fld>
            <a:endParaRPr lang="en-US"/>
          </a:p>
        </p:txBody>
      </p:sp>
    </p:spTree>
    <p:extLst>
      <p:ext uri="{BB962C8B-B14F-4D97-AF65-F5344CB8AC3E}">
        <p14:creationId xmlns:p14="http://schemas.microsoft.com/office/powerpoint/2010/main" xmlns="" val="3073003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we go into the actual adaptation actions, lets see the major impacts of climate change registered in Cyprus</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13</a:t>
            </a:fld>
            <a:endParaRPr lang="en-US"/>
          </a:p>
        </p:txBody>
      </p:sp>
    </p:spTree>
    <p:extLst>
      <p:ext uri="{BB962C8B-B14F-4D97-AF65-F5344CB8AC3E}">
        <p14:creationId xmlns:p14="http://schemas.microsoft.com/office/powerpoint/2010/main" xmlns="" val="1820481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the temperature</a:t>
            </a:r>
            <a:r>
              <a:rPr lang="en-US" baseline="0" dirty="0" smtClean="0"/>
              <a:t> has been increasing since 1960</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14</a:t>
            </a:fld>
            <a:endParaRPr lang="en-US"/>
          </a:p>
        </p:txBody>
      </p:sp>
    </p:spTree>
    <p:extLst>
      <p:ext uri="{BB962C8B-B14F-4D97-AF65-F5344CB8AC3E}">
        <p14:creationId xmlns:p14="http://schemas.microsoft.com/office/powerpoint/2010/main" xmlns="" val="2234655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Precipitation</a:t>
            </a:r>
            <a:r>
              <a:rPr lang="en-US" baseline="0" dirty="0" smtClean="0"/>
              <a:t> has been decreasing</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15</a:t>
            </a:fld>
            <a:endParaRPr lang="en-US"/>
          </a:p>
        </p:txBody>
      </p:sp>
    </p:spTree>
    <p:extLst>
      <p:ext uri="{BB962C8B-B14F-4D97-AF65-F5344CB8AC3E}">
        <p14:creationId xmlns:p14="http://schemas.microsoft.com/office/powerpoint/2010/main" xmlns="" val="3614375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it</a:t>
            </a:r>
            <a:r>
              <a:rPr lang="en-US" baseline="0" dirty="0" smtClean="0"/>
              <a:t> is expected that</a:t>
            </a:r>
            <a:r>
              <a:rPr lang="en-US" dirty="0" smtClean="0"/>
              <a:t> this</a:t>
            </a:r>
            <a:r>
              <a:rPr lang="en-US" baseline="0" dirty="0" smtClean="0"/>
              <a:t> trend will continue, there will be an impact on energy demands</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16</a:t>
            </a:fld>
            <a:endParaRPr lang="en-US"/>
          </a:p>
        </p:txBody>
      </p:sp>
    </p:spTree>
    <p:extLst>
      <p:ext uri="{BB962C8B-B14F-4D97-AF65-F5344CB8AC3E}">
        <p14:creationId xmlns:p14="http://schemas.microsoft.com/office/powerpoint/2010/main" xmlns="" val="3719341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crop production will decrease</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17</a:t>
            </a:fld>
            <a:endParaRPr lang="en-US"/>
          </a:p>
        </p:txBody>
      </p:sp>
    </p:spTree>
    <p:extLst>
      <p:ext uri="{BB962C8B-B14F-4D97-AF65-F5344CB8AC3E}">
        <p14:creationId xmlns:p14="http://schemas.microsoft.com/office/powerpoint/2010/main" xmlns="" val="3402526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what do we do:</a:t>
            </a:r>
          </a:p>
          <a:p>
            <a:pPr marL="171450" indent="-171450">
              <a:buFont typeface="Arial" panose="020B0604020202020204" pitchFamily="34" charset="0"/>
              <a:buChar char="•"/>
            </a:pPr>
            <a:r>
              <a:rPr lang="en-US" dirty="0" smtClean="0"/>
              <a:t>After the implementation</a:t>
            </a:r>
            <a:r>
              <a:rPr lang="en-US" baseline="0" dirty="0" smtClean="0"/>
              <a:t> of a successful LIFE project during 2011-2014, the first draft of the national strategy for adaptation to climate change adverse impacts in Cyprus was available.</a:t>
            </a:r>
          </a:p>
          <a:p>
            <a:pPr marL="171450" indent="-171450">
              <a:buFont typeface="Arial" panose="020B0604020202020204" pitchFamily="34" charset="0"/>
              <a:buChar char="•"/>
            </a:pPr>
            <a:r>
              <a:rPr lang="en-US" baseline="0" dirty="0" smtClean="0"/>
              <a:t>In 2015 the climate risk assessment was prepared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Finally, after combining the two documents, the </a:t>
            </a:r>
            <a:r>
              <a:rPr lang="en-US" dirty="0" smtClean="0"/>
              <a:t>National Strategy and National Action Plan of Cyprus on Adaptation to Climate Change was</a:t>
            </a:r>
            <a:r>
              <a:rPr lang="en-US" baseline="0" dirty="0" smtClean="0"/>
              <a:t> adopted in May 2017 by the Council of Ministers</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18</a:t>
            </a:fld>
            <a:endParaRPr lang="en-US"/>
          </a:p>
        </p:txBody>
      </p:sp>
    </p:spTree>
    <p:extLst>
      <p:ext uri="{BB962C8B-B14F-4D97-AF65-F5344CB8AC3E}">
        <p14:creationId xmlns:p14="http://schemas.microsoft.com/office/powerpoint/2010/main" xmlns="" val="3309034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implementation of the Strategy aims at enhancing Cyprus' capacity to adapt to observed and projected climate change and aims to effectively prevent and address the negative impacts of climate change.</a:t>
            </a:r>
          </a:p>
          <a:p>
            <a:pPr marL="171450" indent="-171450">
              <a:buFont typeface="Arial" panose="020B0604020202020204" pitchFamily="34" charset="0"/>
              <a:buChar char="•"/>
            </a:pPr>
            <a:r>
              <a:rPr lang="en-US" dirty="0" smtClean="0"/>
              <a:t>The Strategy is accompanied by the National Action Plan which consists of 57 actions in 10 sectors: Water, Soil, Coastal areas, Biodiversity, Agriculture, Forests, Health, Energy, Tourism</a:t>
            </a:r>
            <a:r>
              <a:rPr lang="en-US" baseline="0" dirty="0" smtClean="0"/>
              <a:t> and</a:t>
            </a:r>
            <a:r>
              <a:rPr lang="en-US" dirty="0" smtClean="0"/>
              <a:t> Infrastructure</a:t>
            </a:r>
          </a:p>
          <a:p>
            <a:pPr marL="171450" indent="-171450">
              <a:buFont typeface="Arial" panose="020B0604020202020204" pitchFamily="34" charset="0"/>
              <a:buChar char="•"/>
            </a:pPr>
            <a:r>
              <a:rPr lang="en-US" dirty="0" smtClean="0"/>
              <a:t>Biannual revision of the strategy and the action plan is foreseen in the</a:t>
            </a:r>
            <a:r>
              <a:rPr lang="en-US" baseline="0" dirty="0" smtClean="0"/>
              <a:t> council of ministers’ decision</a:t>
            </a:r>
            <a:endParaRPr lang="en-US" dirty="0" smtClean="0"/>
          </a:p>
        </p:txBody>
      </p:sp>
      <p:sp>
        <p:nvSpPr>
          <p:cNvPr id="4" name="Slide Number Placeholder 3"/>
          <p:cNvSpPr>
            <a:spLocks noGrp="1"/>
          </p:cNvSpPr>
          <p:nvPr>
            <p:ph type="sldNum" sz="quarter" idx="10"/>
          </p:nvPr>
        </p:nvSpPr>
        <p:spPr/>
        <p:txBody>
          <a:bodyPr/>
          <a:lstStyle/>
          <a:p>
            <a:fld id="{9AE67212-9467-4BE4-8D59-50BCE849EAAE}" type="slidenum">
              <a:rPr lang="en-US" smtClean="0"/>
              <a:pPr/>
              <a:t>19</a:t>
            </a:fld>
            <a:endParaRPr lang="en-US"/>
          </a:p>
        </p:txBody>
      </p:sp>
    </p:spTree>
    <p:extLst>
      <p:ext uri="{BB962C8B-B14F-4D97-AF65-F5344CB8AC3E}">
        <p14:creationId xmlns:p14="http://schemas.microsoft.com/office/powerpoint/2010/main" xmlns="" val="3739834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a:t>
            </a:r>
            <a:r>
              <a:rPr lang="en-US" baseline="0" dirty="0" smtClean="0"/>
              <a:t> Paris agreement is the latest international agreement at international level regarding climate change</a:t>
            </a:r>
          </a:p>
          <a:p>
            <a:pPr marL="171450" indent="-171450">
              <a:buFont typeface="Arial" panose="020B0604020202020204" pitchFamily="34" charset="0"/>
              <a:buChar char="•"/>
            </a:pPr>
            <a:r>
              <a:rPr lang="en-US" baseline="0" dirty="0" smtClean="0"/>
              <a:t>The Paris Agreement was adopted in 2015 </a:t>
            </a:r>
          </a:p>
          <a:p>
            <a:pPr marL="171450" indent="-171450">
              <a:buFont typeface="Arial" panose="020B0604020202020204" pitchFamily="34" charset="0"/>
              <a:buChar char="•"/>
            </a:pPr>
            <a:r>
              <a:rPr lang="en-US" baseline="0" dirty="0" smtClean="0"/>
              <a:t>The Paris Agreement builds upon the Convention and for the first time brings all nations into a common cause to undertake ambitious efforts to combat climate change and adapt to its effects, with enhanced support to assist developing countries to do so.</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2</a:t>
            </a:fld>
            <a:endParaRPr lang="en-US"/>
          </a:p>
        </p:txBody>
      </p:sp>
    </p:spTree>
    <p:extLst>
      <p:ext uri="{BB962C8B-B14F-4D97-AF65-F5344CB8AC3E}">
        <p14:creationId xmlns:p14="http://schemas.microsoft.com/office/powerpoint/2010/main" xmlns="" val="3657503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E67212-9467-4BE4-8D59-50BCE849EAAE}" type="slidenum">
              <a:rPr lang="en-US" smtClean="0"/>
              <a:pPr/>
              <a:t>20</a:t>
            </a:fld>
            <a:endParaRPr lang="en-US"/>
          </a:p>
        </p:txBody>
      </p:sp>
    </p:spTree>
    <p:extLst>
      <p:ext uri="{BB962C8B-B14F-4D97-AF65-F5344CB8AC3E}">
        <p14:creationId xmlns:p14="http://schemas.microsoft.com/office/powerpoint/2010/main" xmlns="" val="1509295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E67212-9467-4BE4-8D59-50BCE849EAAE}" type="slidenum">
              <a:rPr lang="en-US" smtClean="0"/>
              <a:pPr/>
              <a:t>21</a:t>
            </a:fld>
            <a:endParaRPr lang="en-US"/>
          </a:p>
        </p:txBody>
      </p:sp>
    </p:spTree>
    <p:extLst>
      <p:ext uri="{BB962C8B-B14F-4D97-AF65-F5344CB8AC3E}">
        <p14:creationId xmlns:p14="http://schemas.microsoft.com/office/powerpoint/2010/main" xmlns="" val="21467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E67212-9467-4BE4-8D59-50BCE849EAAE}" type="slidenum">
              <a:rPr lang="en-US" smtClean="0"/>
              <a:pPr/>
              <a:t>22</a:t>
            </a:fld>
            <a:endParaRPr lang="en-US"/>
          </a:p>
        </p:txBody>
      </p:sp>
    </p:spTree>
    <p:extLst>
      <p:ext uri="{BB962C8B-B14F-4D97-AF65-F5344CB8AC3E}">
        <p14:creationId xmlns:p14="http://schemas.microsoft.com/office/powerpoint/2010/main" xmlns="" val="214675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23</a:t>
            </a:fld>
            <a:endParaRPr lang="en-US"/>
          </a:p>
        </p:txBody>
      </p:sp>
    </p:spTree>
    <p:extLst>
      <p:ext uri="{BB962C8B-B14F-4D97-AF65-F5344CB8AC3E}">
        <p14:creationId xmlns:p14="http://schemas.microsoft.com/office/powerpoint/2010/main" xmlns="" val="292271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Paris Agreement central aim is to strengthen the global response to the threat of climate change by keeping a global temperature rise this century well below 2 degrees Celsius above pre-industrial levels and to pursue efforts to limit the temperature increase even further to 1.5 degrees Celsius.</a:t>
            </a:r>
          </a:p>
          <a:p>
            <a:pPr marL="171450" indent="-171450">
              <a:buFont typeface="Arial" panose="020B0604020202020204" pitchFamily="34" charset="0"/>
              <a:buChar char="•"/>
            </a:pPr>
            <a:r>
              <a:rPr lang="en-US" dirty="0" smtClean="0"/>
              <a:t>Additionally, the agreement aims to strengthen the ability of countries to deal with the impacts of climate change.</a:t>
            </a:r>
          </a:p>
          <a:p>
            <a:pPr marL="171450" indent="-171450">
              <a:buFont typeface="Arial" panose="020B0604020202020204" pitchFamily="34" charset="0"/>
              <a:buChar char="•"/>
            </a:pPr>
            <a:r>
              <a:rPr lang="en-US" dirty="0" smtClean="0"/>
              <a:t>To reach these ambitious goals, appropriate financial flows, a new technology framework and an enhanced capacity building framework will be put in place, thus supporting action by developing countries and the most vulnerable countries, in line with their own national objectives.</a:t>
            </a:r>
          </a:p>
          <a:p>
            <a:pPr marL="171450" indent="-171450">
              <a:buFont typeface="Arial" panose="020B0604020202020204" pitchFamily="34" charset="0"/>
              <a:buChar char="•"/>
            </a:pPr>
            <a:r>
              <a:rPr lang="en-US" dirty="0" smtClean="0"/>
              <a:t>The Agreement also provides for enhanced transparency of action and support through a more robust transparency framework.</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3</a:t>
            </a:fld>
            <a:endParaRPr lang="en-US"/>
          </a:p>
        </p:txBody>
      </p:sp>
    </p:spTree>
    <p:extLst>
      <p:ext uri="{BB962C8B-B14F-4D97-AF65-F5344CB8AC3E}">
        <p14:creationId xmlns:p14="http://schemas.microsoft.com/office/powerpoint/2010/main" xmlns="" val="2289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4</a:t>
            </a:fld>
            <a:endParaRPr lang="en-US"/>
          </a:p>
        </p:txBody>
      </p:sp>
    </p:spTree>
    <p:extLst>
      <p:ext uri="{BB962C8B-B14F-4D97-AF65-F5344CB8AC3E}">
        <p14:creationId xmlns:p14="http://schemas.microsoft.com/office/powerpoint/2010/main" xmlns="" val="1530203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EU has been at the forefront of international efforts towards a global climate deal</a:t>
            </a:r>
          </a:p>
          <a:p>
            <a:pPr marL="171450" indent="-171450">
              <a:buFont typeface="Arial" panose="020B0604020202020204" pitchFamily="34" charset="0"/>
              <a:buChar char="•"/>
            </a:pPr>
            <a:r>
              <a:rPr lang="en-US" baseline="0" dirty="0" smtClean="0"/>
              <a:t>T</a:t>
            </a:r>
            <a:r>
              <a:rPr lang="en-US" dirty="0" smtClean="0"/>
              <a:t>he first major economy to submit its intended contribution to the new agreement in March 2015 was the EU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target submitted is to </a:t>
            </a:r>
            <a:r>
              <a:rPr lang="en-US" sz="1200" dirty="0" smtClean="0"/>
              <a:t>reduce emissions by at least 40% by 2030</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5</a:t>
            </a:fld>
            <a:endParaRPr lang="en-US"/>
          </a:p>
        </p:txBody>
      </p:sp>
    </p:spTree>
    <p:extLst>
      <p:ext uri="{BB962C8B-B14F-4D97-AF65-F5344CB8AC3E}">
        <p14:creationId xmlns:p14="http://schemas.microsoft.com/office/powerpoint/2010/main" xmlns="" val="2053451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2020 package is a set of binding legislation to ensure the EU meets its climate and energy targets for the year 2020.</a:t>
            </a:r>
          </a:p>
          <a:p>
            <a:pPr marL="171450" indent="-171450">
              <a:buFont typeface="Arial" panose="020B0604020202020204" pitchFamily="34" charset="0"/>
              <a:buChar char="•"/>
            </a:pPr>
            <a:r>
              <a:rPr lang="en-US" dirty="0" smtClean="0"/>
              <a:t>The package sets three key targets: 20% cut in greenhouse gas emissions (from 1990 levels), 20% of EU energy from renewables and 20% improvement in energy efficiency.</a:t>
            </a:r>
          </a:p>
          <a:p>
            <a:pPr marL="171450" indent="-171450">
              <a:buFont typeface="Arial" panose="020B0604020202020204" pitchFamily="34" charset="0"/>
              <a:buChar char="•"/>
            </a:pPr>
            <a:r>
              <a:rPr lang="en-US" dirty="0" smtClean="0"/>
              <a:t>The targets were set by EU leaders in 2007 and enacted in legislation in 2009.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EU emissions trading system is the EU's key tool for cutting greenhouse gas emissions from large-scale facilities in the power and industry sectors, as well as the aviation sector.</a:t>
            </a:r>
          </a:p>
          <a:p>
            <a:pPr marL="171450" indent="-171450">
              <a:buFont typeface="Arial" panose="020B0604020202020204" pitchFamily="34" charset="0"/>
              <a:buChar char="•"/>
            </a:pPr>
            <a:r>
              <a:rPr lang="en-US" dirty="0" smtClean="0"/>
              <a:t>The ETS covers around 45% of the EU's greenhouse gas emissions.</a:t>
            </a:r>
          </a:p>
          <a:p>
            <a:pPr marL="171450" indent="-171450">
              <a:buFont typeface="Arial" panose="020B0604020202020204" pitchFamily="34" charset="0"/>
              <a:buChar char="•"/>
            </a:pPr>
            <a:r>
              <a:rPr lang="en-US" dirty="0" smtClean="0"/>
              <a:t>In 2020, the target is for the emissions from these sectors to be 21% lower than in 2005.</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This covers the sectors not in the ETS – accounting for some 55% of total EU emissions – such as: agriculture, waste, transport.</a:t>
            </a:r>
          </a:p>
          <a:p>
            <a:pPr marL="171450" indent="-171450">
              <a:buFont typeface="Arial" panose="020B0604020202020204" pitchFamily="34" charset="0"/>
              <a:buChar char="•"/>
            </a:pPr>
            <a:r>
              <a:rPr lang="en-US" dirty="0" smtClean="0"/>
              <a:t>EU countries have taken on binding annual targets until 2020 for cutting emissions in these sectors (compared to 2005), under the "Effort-sharing decision".</a:t>
            </a:r>
          </a:p>
          <a:p>
            <a:pPr marL="171450" indent="-171450">
              <a:buFont typeface="Arial" panose="020B0604020202020204" pitchFamily="34" charset="0"/>
              <a:buChar char="•"/>
            </a:pPr>
            <a:r>
              <a:rPr lang="en-US" dirty="0" smtClean="0"/>
              <a:t>The targets differ according to national wealth – from a 20% cut for the richest countries to a maximum 20% increase for the least wealthy.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2030 climate and energy framework sets three key targets for the year 2030: At least 40% cuts in greenhouse gas emissions (from 1990 levels), At least 27% share for renewable energy, At least 27% improvement in energy efficiency</a:t>
            </a:r>
          </a:p>
          <a:p>
            <a:pPr marL="171450" indent="-171450">
              <a:buFont typeface="Arial" panose="020B0604020202020204" pitchFamily="34" charset="0"/>
              <a:buChar char="•"/>
            </a:pPr>
            <a:r>
              <a:rPr lang="en-US" dirty="0" smtClean="0"/>
              <a:t>The framework was adopted by EU leaders in October 2014. It builds on the 2020 climate and energy package.</a:t>
            </a:r>
          </a:p>
          <a:p>
            <a:pPr marL="171450" indent="-171450">
              <a:buFont typeface="Arial" panose="020B0604020202020204" pitchFamily="34" charset="0"/>
              <a:buChar char="•"/>
            </a:pPr>
            <a:r>
              <a:rPr lang="en-US" dirty="0" smtClean="0"/>
              <a:t>It is also in line with the longer term perspective set out in the Roadmap for moving to a competitive low carbon economy in 2050, the Energy Roadmap 2050 and the Transport White Paper.</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To achieve the at least 40% target:</a:t>
            </a:r>
          </a:p>
          <a:p>
            <a:pPr marL="171450" indent="-171450">
              <a:buFont typeface="Arial" panose="020B0604020202020204" pitchFamily="34" charset="0"/>
              <a:buChar char="•"/>
            </a:pPr>
            <a:r>
              <a:rPr lang="en-US" dirty="0" smtClean="0"/>
              <a:t>EU emissions trading system (ETS) sectors would have to cut emissions by 43% (compared to 2005) – to this end, the ETS has been reformed and strengthened</a:t>
            </a:r>
          </a:p>
          <a:p>
            <a:pPr marL="171450" indent="-171450">
              <a:buFont typeface="Arial" panose="020B0604020202020204" pitchFamily="34" charset="0"/>
              <a:buChar char="•"/>
            </a:pPr>
            <a:r>
              <a:rPr lang="en-US" dirty="0" smtClean="0"/>
              <a:t>non-ETS sectors would need to cut emissions by 30% (compared to 2005) – this needs has been translated into individual binding targets for Member States.</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6</a:t>
            </a:fld>
            <a:endParaRPr lang="en-US"/>
          </a:p>
        </p:txBody>
      </p:sp>
    </p:spTree>
    <p:extLst>
      <p:ext uri="{BB962C8B-B14F-4D97-AF65-F5344CB8AC3E}">
        <p14:creationId xmlns:p14="http://schemas.microsoft.com/office/powerpoint/2010/main" xmlns="" val="3261088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ESD</a:t>
            </a:r>
          </a:p>
          <a:p>
            <a:pPr marL="171450" indent="-171450">
              <a:buFont typeface="Arial" panose="020B0604020202020204" pitchFamily="34" charset="0"/>
              <a:buChar char="•"/>
            </a:pPr>
            <a:r>
              <a:rPr lang="en-US" dirty="0" smtClean="0"/>
              <a:t>The national emission targets for 2020 have been set on the basis of Member States’ relative wealth (measured by Gross Domestic Product per capita). They range from a 20% emissions reduction by 2020 (from 2005 levels) for the richest Member States to a 20% increase for the least wealthy one. </a:t>
            </a:r>
          </a:p>
          <a:p>
            <a:pPr marL="171450" indent="-171450">
              <a:buFont typeface="Arial" panose="020B0604020202020204" pitchFamily="34" charset="0"/>
              <a:buChar char="•"/>
            </a:pPr>
            <a:r>
              <a:rPr lang="en-US" dirty="0" smtClean="0"/>
              <a:t>Cyprus’ national emission target has been set as 5% reduction by 2020 (from 2005 levels).</a:t>
            </a:r>
          </a:p>
          <a:p>
            <a:pPr marL="171450" indent="-171450">
              <a:buFont typeface="Arial" panose="020B0604020202020204" pitchFamily="34" charset="0"/>
              <a:buChar char="•"/>
            </a:pPr>
            <a:r>
              <a:rPr lang="en-US" dirty="0" smtClean="0"/>
              <a:t>For 2030, Cyprus’ national emission target has been set as 24% reduction by 2030 (from 2005 levels).</a:t>
            </a:r>
          </a:p>
          <a:p>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7</a:t>
            </a:fld>
            <a:endParaRPr lang="en-US"/>
          </a:p>
        </p:txBody>
      </p:sp>
    </p:spTree>
    <p:extLst>
      <p:ext uri="{BB962C8B-B14F-4D97-AF65-F5344CB8AC3E}">
        <p14:creationId xmlns:p14="http://schemas.microsoft.com/office/powerpoint/2010/main" xmlns="" val="200294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Both</a:t>
            </a:r>
            <a:r>
              <a:rPr lang="en-US" baseline="0" dirty="0" smtClean="0"/>
              <a:t> in the 2020 and 2030 policies, the national target is translated into annual allocations.</a:t>
            </a:r>
          </a:p>
          <a:p>
            <a:pPr marL="171450" indent="-171450">
              <a:buFont typeface="Arial" panose="020B0604020202020204" pitchFamily="34" charset="0"/>
              <a:buChar char="•"/>
            </a:pPr>
            <a:r>
              <a:rPr lang="en-US" baseline="0" dirty="0" smtClean="0"/>
              <a:t>The assessment on the progress is annual. In case a member state has emissions lower than its allocation it can carry over to later years or sell allowances to other member states. In case the emissions are higher than its allocation, the member state can choose to use allocation for later years </a:t>
            </a:r>
            <a:r>
              <a:rPr lang="en-US" baseline="0" dirty="0" err="1" smtClean="0"/>
              <a:t>upto</a:t>
            </a:r>
            <a:r>
              <a:rPr lang="en-US" baseline="0" dirty="0" smtClean="0"/>
              <a:t> a certain limit, or buy from other member state.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In this graph you can see the allocation for the period 2013-2020, the expected allocation for 2021-2030 based on our projections and the actual projections of national emissions.</a:t>
            </a:r>
          </a:p>
          <a:p>
            <a:pPr marL="171450" indent="-171450">
              <a:buFont typeface="Arial" panose="020B0604020202020204" pitchFamily="34" charset="0"/>
              <a:buChar char="•"/>
            </a:pPr>
            <a:r>
              <a:rPr lang="en-US" baseline="0" dirty="0" smtClean="0"/>
              <a:t>As you can see, the policies have to be strengthened if Cyprus is going to meet its targets for 2030.</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8</a:t>
            </a:fld>
            <a:endParaRPr lang="en-US"/>
          </a:p>
        </p:txBody>
      </p:sp>
    </p:spTree>
    <p:extLst>
      <p:ext uri="{BB962C8B-B14F-4D97-AF65-F5344CB8AC3E}">
        <p14:creationId xmlns:p14="http://schemas.microsoft.com/office/powerpoint/2010/main" xmlns="" val="320442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policies</a:t>
            </a:r>
            <a:r>
              <a:rPr lang="en-US" baseline="0" dirty="0" smtClean="0"/>
              <a:t> currently in place to reduce greenhouse gases are presented in this slide</a:t>
            </a:r>
          </a:p>
          <a:p>
            <a:pPr marL="171450" indent="-171450">
              <a:buFont typeface="Arial" panose="020B0604020202020204" pitchFamily="34" charset="0"/>
              <a:buChar char="•"/>
            </a:pPr>
            <a:r>
              <a:rPr lang="en-US" baseline="0" dirty="0" smtClean="0"/>
              <a:t>Energy, as anticipated has the greatest impact on the reductions</a:t>
            </a:r>
            <a:endParaRPr lang="en-US" dirty="0"/>
          </a:p>
        </p:txBody>
      </p:sp>
      <p:sp>
        <p:nvSpPr>
          <p:cNvPr id="4" name="Slide Number Placeholder 3"/>
          <p:cNvSpPr>
            <a:spLocks noGrp="1"/>
          </p:cNvSpPr>
          <p:nvPr>
            <p:ph type="sldNum" sz="quarter" idx="10"/>
          </p:nvPr>
        </p:nvSpPr>
        <p:spPr/>
        <p:txBody>
          <a:bodyPr/>
          <a:lstStyle/>
          <a:p>
            <a:fld id="{9AE67212-9467-4BE4-8D59-50BCE849EAAE}" type="slidenum">
              <a:rPr lang="en-US" smtClean="0"/>
              <a:pPr/>
              <a:t>9</a:t>
            </a:fld>
            <a:endParaRPr lang="en-US"/>
          </a:p>
        </p:txBody>
      </p:sp>
    </p:spTree>
    <p:extLst>
      <p:ext uri="{BB962C8B-B14F-4D97-AF65-F5344CB8AC3E}">
        <p14:creationId xmlns:p14="http://schemas.microsoft.com/office/powerpoint/2010/main" xmlns="" val="277601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46217-9881-4848-976E-AC449A500FAB}" type="datetimeFigureOut">
              <a:rPr lang="en-US" smtClean="0"/>
              <a:pPr/>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261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46217-9881-4848-976E-AC449A500FAB}" type="datetimeFigureOut">
              <a:rPr lang="en-US" smtClean="0"/>
              <a:pPr/>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405437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46217-9881-4848-976E-AC449A500FAB}" type="datetimeFigureOut">
              <a:rPr lang="en-US" smtClean="0"/>
              <a:pPr/>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49631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46217-9881-4848-976E-AC449A500FAB}" type="datetimeFigureOut">
              <a:rPr lang="en-US" smtClean="0"/>
              <a:pPr/>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1051650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46217-9881-4848-976E-AC449A500FAB}" type="datetimeFigureOut">
              <a:rPr lang="en-US" smtClean="0"/>
              <a:pPr/>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227775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46217-9881-4848-976E-AC449A500FAB}" type="datetimeFigureOut">
              <a:rPr lang="en-US" smtClean="0"/>
              <a:pPr/>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346122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46217-9881-4848-976E-AC449A500FAB}" type="datetimeFigureOut">
              <a:rPr lang="en-US" smtClean="0"/>
              <a:pPr/>
              <a:t>6/7/2018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40723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46217-9881-4848-976E-AC449A500FAB}" type="datetimeFigureOut">
              <a:rPr lang="en-US" smtClean="0"/>
              <a:pPr/>
              <a:t>6/7/2018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160086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46217-9881-4848-976E-AC449A500FAB}" type="datetimeFigureOut">
              <a:rPr lang="en-US" smtClean="0"/>
              <a:pPr/>
              <a:t>6/7/2018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415545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46217-9881-4848-976E-AC449A500FAB}" type="datetimeFigureOut">
              <a:rPr lang="en-US" smtClean="0"/>
              <a:pPr/>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3565960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46217-9881-4848-976E-AC449A500FAB}" type="datetimeFigureOut">
              <a:rPr lang="en-US" smtClean="0"/>
              <a:pPr/>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387219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46217-9881-4848-976E-AC449A500FAB}" type="datetimeFigureOut">
              <a:rPr lang="en-US" smtClean="0"/>
              <a:pPr/>
              <a:t>6/7/2018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DAE76-D432-4898-B772-594312109C4A}" type="slidenum">
              <a:rPr lang="en-US" smtClean="0"/>
              <a:pPr/>
              <a:t>‹#›</a:t>
            </a:fld>
            <a:endParaRPr lang="en-US"/>
          </a:p>
        </p:txBody>
      </p:sp>
    </p:spTree>
    <p:extLst>
      <p:ext uri="{BB962C8B-B14F-4D97-AF65-F5344CB8AC3E}">
        <p14:creationId xmlns:p14="http://schemas.microsoft.com/office/powerpoint/2010/main" xmlns="" val="2137444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268760"/>
            <a:ext cx="8640960" cy="1470025"/>
          </a:xfrm>
          <a:ln>
            <a:noFill/>
          </a:ln>
        </p:spPr>
        <p:txBody>
          <a:bodyPr>
            <a:normAutofit fontScale="90000"/>
          </a:bodyPr>
          <a:lstStyle/>
          <a:p>
            <a:pPr algn="l"/>
            <a:r>
              <a:rPr lang="el-GR" dirty="0" smtClean="0">
                <a:solidFill>
                  <a:schemeClr val="bg1">
                    <a:lumMod val="50000"/>
                  </a:schemeClr>
                </a:solidFill>
              </a:rPr>
              <a:t>ΚΛΙΜΑΤΙΚΗ ΑΛΛΑΓΗ</a:t>
            </a:r>
            <a:r>
              <a:rPr lang="en-US" dirty="0" smtClean="0">
                <a:solidFill>
                  <a:schemeClr val="bg1">
                    <a:lumMod val="50000"/>
                  </a:schemeClr>
                </a:solidFill>
              </a:rPr>
              <a:t> </a:t>
            </a:r>
            <a:r>
              <a:rPr lang="el-GR" dirty="0" smtClean="0">
                <a:solidFill>
                  <a:schemeClr val="bg1">
                    <a:lumMod val="50000"/>
                  </a:schemeClr>
                </a:solidFill>
              </a:rPr>
              <a:t>ΣΤΗΝ ΚΥΠΡΟ</a:t>
            </a:r>
            <a:br>
              <a:rPr lang="el-GR" dirty="0" smtClean="0">
                <a:solidFill>
                  <a:schemeClr val="bg1">
                    <a:lumMod val="50000"/>
                  </a:schemeClr>
                </a:solidFill>
              </a:rPr>
            </a:br>
            <a:r>
              <a:rPr lang="el-GR" dirty="0" smtClean="0">
                <a:solidFill>
                  <a:schemeClr val="bg1">
                    <a:lumMod val="50000"/>
                  </a:schemeClr>
                </a:solidFill>
              </a:rPr>
              <a:t>Πολιτικές και μέτρα για</a:t>
            </a:r>
            <a:br>
              <a:rPr lang="el-GR" dirty="0" smtClean="0">
                <a:solidFill>
                  <a:schemeClr val="bg1">
                    <a:lumMod val="50000"/>
                  </a:schemeClr>
                </a:solidFill>
              </a:rPr>
            </a:br>
            <a:r>
              <a:rPr lang="en-US" dirty="0" smtClean="0">
                <a:solidFill>
                  <a:schemeClr val="bg1">
                    <a:lumMod val="50000"/>
                  </a:schemeClr>
                </a:solidFill>
              </a:rPr>
              <a:t>(</a:t>
            </a:r>
            <a:r>
              <a:rPr lang="en-US" dirty="0" err="1" smtClean="0">
                <a:solidFill>
                  <a:schemeClr val="bg1">
                    <a:lumMod val="50000"/>
                  </a:schemeClr>
                </a:solidFill>
              </a:rPr>
              <a:t>i</a:t>
            </a:r>
            <a:r>
              <a:rPr lang="en-US" dirty="0" smtClean="0">
                <a:solidFill>
                  <a:schemeClr val="bg1">
                    <a:lumMod val="50000"/>
                  </a:schemeClr>
                </a:solidFill>
              </a:rPr>
              <a:t>)</a:t>
            </a:r>
            <a:r>
              <a:rPr lang="el-GR" dirty="0" smtClean="0">
                <a:solidFill>
                  <a:schemeClr val="bg1">
                    <a:lumMod val="50000"/>
                  </a:schemeClr>
                </a:solidFill>
              </a:rPr>
              <a:t> τη μείωση εκπομπών αερίων του θερμοκηπίου και</a:t>
            </a:r>
            <a:br>
              <a:rPr lang="el-GR" dirty="0" smtClean="0">
                <a:solidFill>
                  <a:schemeClr val="bg1">
                    <a:lumMod val="50000"/>
                  </a:schemeClr>
                </a:solidFill>
              </a:rPr>
            </a:br>
            <a:r>
              <a:rPr lang="en-US" dirty="0" smtClean="0">
                <a:solidFill>
                  <a:schemeClr val="bg1">
                    <a:lumMod val="50000"/>
                  </a:schemeClr>
                </a:solidFill>
              </a:rPr>
              <a:t>(ii)</a:t>
            </a:r>
            <a:r>
              <a:rPr lang="el-GR" dirty="0" smtClean="0">
                <a:solidFill>
                  <a:schemeClr val="bg1">
                    <a:lumMod val="50000"/>
                  </a:schemeClr>
                </a:solidFill>
              </a:rPr>
              <a:t> την προσαρμογή</a:t>
            </a:r>
            <a:endParaRPr lang="en-US" dirty="0">
              <a:solidFill>
                <a:schemeClr val="bg1">
                  <a:lumMod val="50000"/>
                </a:schemeClr>
              </a:solidFill>
            </a:endParaRPr>
          </a:p>
        </p:txBody>
      </p:sp>
      <p:sp>
        <p:nvSpPr>
          <p:cNvPr id="3" name="Subtitle 2"/>
          <p:cNvSpPr>
            <a:spLocks noGrp="1"/>
          </p:cNvSpPr>
          <p:nvPr>
            <p:ph type="subTitle" idx="1"/>
          </p:nvPr>
        </p:nvSpPr>
        <p:spPr>
          <a:xfrm>
            <a:off x="251520" y="3886200"/>
            <a:ext cx="8640960" cy="1752600"/>
          </a:xfrm>
        </p:spPr>
        <p:txBody>
          <a:bodyPr/>
          <a:lstStyle/>
          <a:p>
            <a:pPr algn="l"/>
            <a:r>
              <a:rPr lang="el-GR" dirty="0" smtClean="0"/>
              <a:t>Δρ. Θεόδουλος </a:t>
            </a:r>
            <a:r>
              <a:rPr lang="el-GR" dirty="0" err="1" smtClean="0"/>
              <a:t>Μεσημέρης</a:t>
            </a:r>
            <a:endParaRPr lang="en-US" dirty="0"/>
          </a:p>
        </p:txBody>
      </p:sp>
      <p:sp>
        <p:nvSpPr>
          <p:cNvPr id="4" name="Rectangle 3"/>
          <p:cNvSpPr/>
          <p:nvPr/>
        </p:nvSpPr>
        <p:spPr>
          <a:xfrm>
            <a:off x="251520" y="4941168"/>
            <a:ext cx="8640960" cy="648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solidFill>
                  <a:schemeClr val="bg1"/>
                </a:solidFill>
              </a:rPr>
              <a:t>Τμήμα Περιβάλλοντος</a:t>
            </a:r>
          </a:p>
          <a:p>
            <a:r>
              <a:rPr lang="el-GR" dirty="0" smtClean="0">
                <a:solidFill>
                  <a:schemeClr val="bg1"/>
                </a:solidFill>
              </a:rPr>
              <a:t>Υπουργείο Γεωργίας, Αγροτικής Ανάπτυξης και Περιβάλλοντος</a:t>
            </a:r>
            <a:endParaRPr lang="en-US" dirty="0">
              <a:solidFill>
                <a:schemeClr val="bg1"/>
              </a:solidFill>
            </a:endParaRPr>
          </a:p>
        </p:txBody>
      </p:sp>
    </p:spTree>
    <p:extLst>
      <p:ext uri="{BB962C8B-B14F-4D97-AF65-F5344CB8AC3E}">
        <p14:creationId xmlns:p14="http://schemas.microsoft.com/office/powerpoint/2010/main" xmlns="" val="2941390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Μετριασμός</a:t>
            </a:r>
            <a:endParaRPr lang="en-US" dirty="0">
              <a:solidFill>
                <a:schemeClr val="bg1">
                  <a:lumMod val="50000"/>
                </a:schemeClr>
              </a:solidFill>
            </a:endParaRPr>
          </a:p>
        </p:txBody>
      </p:sp>
      <p:sp>
        <p:nvSpPr>
          <p:cNvPr id="5" name="Rectangle 4"/>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
        <p:nvSpPr>
          <p:cNvPr id="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smtClean="0">
                <a:solidFill>
                  <a:schemeClr val="bg1">
                    <a:lumMod val="50000"/>
                  </a:schemeClr>
                </a:solidFill>
              </a:rPr>
              <a:t>Προβλέψεις εκπομπών αερίων του θερμοκηπίου</a:t>
            </a:r>
            <a:endParaRPr lang="en-US" sz="2800" dirty="0">
              <a:solidFill>
                <a:schemeClr val="bg1">
                  <a:lumMod val="50000"/>
                </a:schemeClr>
              </a:solidFill>
            </a:endParaRPr>
          </a:p>
        </p:txBody>
      </p:sp>
      <p:graphicFrame>
        <p:nvGraphicFramePr>
          <p:cNvPr id="7" name="Chart 6"/>
          <p:cNvGraphicFramePr/>
          <p:nvPr>
            <p:extLst>
              <p:ext uri="{D42A27DB-BD31-4B8C-83A1-F6EECF244321}">
                <p14:modId xmlns:p14="http://schemas.microsoft.com/office/powerpoint/2010/main" xmlns="" val="2862021049"/>
              </p:ext>
            </p:extLst>
          </p:nvPr>
        </p:nvGraphicFramePr>
        <p:xfrm>
          <a:off x="251520" y="1383366"/>
          <a:ext cx="8532031" cy="48406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290551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Μετριασμός</a:t>
            </a:r>
            <a:endParaRPr lang="en-US" dirty="0">
              <a:solidFill>
                <a:schemeClr val="bg1">
                  <a:lumMod val="50000"/>
                </a:schemeClr>
              </a:solidFill>
            </a:endParaRPr>
          </a:p>
        </p:txBody>
      </p:sp>
      <p:sp>
        <p:nvSpPr>
          <p:cNvPr id="10"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smtClean="0">
                <a:solidFill>
                  <a:schemeClr val="bg1">
                    <a:lumMod val="50000"/>
                  </a:schemeClr>
                </a:solidFill>
              </a:rPr>
              <a:t>Εθνικό Σχέδιο για την Ενέργεια &amp; το Κλίμα 2021-2030</a:t>
            </a:r>
            <a:endParaRPr lang="en-US" sz="2800" dirty="0">
              <a:solidFill>
                <a:schemeClr val="bg1">
                  <a:lumMod val="50000"/>
                </a:schemeClr>
              </a:solidFill>
            </a:endParaRPr>
          </a:p>
        </p:txBody>
      </p:sp>
      <p:sp>
        <p:nvSpPr>
          <p:cNvPr id="6" name="Rectangle 5"/>
          <p:cNvSpPr/>
          <p:nvPr/>
        </p:nvSpPr>
        <p:spPr>
          <a:xfrm>
            <a:off x="251520" y="3861088"/>
            <a:ext cx="8640960" cy="360000"/>
          </a:xfrm>
          <a:prstGeom prst="rect">
            <a:avLst/>
          </a:prstGeom>
          <a:solidFill>
            <a:schemeClr val="accent3">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a:t>Το Σχέδιο πρέπει να καλύπτει τις πέντε διαστάσεις της Ενεργειακής Ένωσης:</a:t>
            </a:r>
            <a:endParaRPr lang="en-US" dirty="0"/>
          </a:p>
        </p:txBody>
      </p:sp>
      <p:sp>
        <p:nvSpPr>
          <p:cNvPr id="12" name="Rectangle 11"/>
          <p:cNvSpPr/>
          <p:nvPr/>
        </p:nvSpPr>
        <p:spPr>
          <a:xfrm>
            <a:off x="251520" y="4293136"/>
            <a:ext cx="8640960" cy="360000"/>
          </a:xfrm>
          <a:prstGeom prst="rect">
            <a:avLst/>
          </a:prstGeom>
          <a:solidFill>
            <a:schemeClr val="accent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a:t>1. Ασφάλεια, αλληλεγγύη και εμπιστοσύνη</a:t>
            </a:r>
            <a:endParaRPr lang="en-US" dirty="0"/>
          </a:p>
        </p:txBody>
      </p:sp>
      <p:sp>
        <p:nvSpPr>
          <p:cNvPr id="13" name="Rectangle 12"/>
          <p:cNvSpPr/>
          <p:nvPr/>
        </p:nvSpPr>
        <p:spPr>
          <a:xfrm>
            <a:off x="251520" y="4725184"/>
            <a:ext cx="8640960" cy="360000"/>
          </a:xfrm>
          <a:prstGeom prst="rect">
            <a:avLst/>
          </a:prstGeom>
          <a:solidFill>
            <a:schemeClr val="accent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a:t>2. Πλήρως ενοποιημένη εσωτερική αγορά ενέργειας</a:t>
            </a:r>
            <a:endParaRPr lang="en-US" dirty="0"/>
          </a:p>
        </p:txBody>
      </p:sp>
      <p:sp>
        <p:nvSpPr>
          <p:cNvPr id="14" name="Rectangle 13"/>
          <p:cNvSpPr/>
          <p:nvPr/>
        </p:nvSpPr>
        <p:spPr>
          <a:xfrm>
            <a:off x="251520" y="5157232"/>
            <a:ext cx="8640960" cy="360000"/>
          </a:xfrm>
          <a:prstGeom prst="rect">
            <a:avLst/>
          </a:prstGeom>
          <a:solidFill>
            <a:schemeClr val="accent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a:t>3. Ενεργειακή απόδοση</a:t>
            </a:r>
            <a:endParaRPr lang="en-US" dirty="0"/>
          </a:p>
        </p:txBody>
      </p:sp>
      <p:sp>
        <p:nvSpPr>
          <p:cNvPr id="15" name="Rectangle 14"/>
          <p:cNvSpPr/>
          <p:nvPr/>
        </p:nvSpPr>
        <p:spPr>
          <a:xfrm>
            <a:off x="251520" y="5582513"/>
            <a:ext cx="8640960" cy="360000"/>
          </a:xfrm>
          <a:prstGeom prst="rect">
            <a:avLst/>
          </a:prstGeom>
          <a:solidFill>
            <a:schemeClr val="accent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a:t>4. Κλιματική δράση </a:t>
            </a:r>
            <a:r>
              <a:rPr lang="el-GR" dirty="0" smtClean="0"/>
              <a:t>– Μετάβαση σε οικονομία χαμηλών εκπομπών</a:t>
            </a:r>
            <a:endParaRPr lang="en-US" dirty="0"/>
          </a:p>
        </p:txBody>
      </p:sp>
      <p:sp>
        <p:nvSpPr>
          <p:cNvPr id="16" name="Rectangle 15"/>
          <p:cNvSpPr/>
          <p:nvPr/>
        </p:nvSpPr>
        <p:spPr>
          <a:xfrm>
            <a:off x="251520" y="6021328"/>
            <a:ext cx="8640960" cy="360000"/>
          </a:xfrm>
          <a:prstGeom prst="rect">
            <a:avLst/>
          </a:prstGeom>
          <a:solidFill>
            <a:schemeClr val="accent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a:t>5. Έρευνα, καινοτομία και ανταγωνιστικότητα</a:t>
            </a:r>
            <a:endParaRPr lang="en-US" dirty="0"/>
          </a:p>
        </p:txBody>
      </p:sp>
      <p:sp>
        <p:nvSpPr>
          <p:cNvPr id="17" name="Rectangle 16"/>
          <p:cNvSpPr/>
          <p:nvPr/>
        </p:nvSpPr>
        <p:spPr>
          <a:xfrm>
            <a:off x="286746" y="1447215"/>
            <a:ext cx="2701078" cy="2340000"/>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l-GR" dirty="0" smtClean="0"/>
              <a:t>Νέος Κανονισμός </a:t>
            </a:r>
            <a:r>
              <a:rPr lang="el-GR" dirty="0"/>
              <a:t>για τη διακυβέρνηση στα τελικά στάδια των διαπραγματεύσεων σε επίπεδο ΕΕ</a:t>
            </a:r>
            <a:endParaRPr lang="en-US" dirty="0"/>
          </a:p>
        </p:txBody>
      </p:sp>
      <p:sp>
        <p:nvSpPr>
          <p:cNvPr id="18" name="Rectangle 17"/>
          <p:cNvSpPr/>
          <p:nvPr/>
        </p:nvSpPr>
        <p:spPr>
          <a:xfrm>
            <a:off x="3221461" y="1447215"/>
            <a:ext cx="2701078" cy="2340000"/>
          </a:xfrm>
          <a:prstGeom prst="rect">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l-GR" sz="1600" dirty="0"/>
              <a:t>Απαιτεί από τα κράτη μέλη να δημιουργήσουν το απαραίτητο εθνικό σύστημα προκειμένου να προετοιμάσουν και να εφαρμόσουν ένα εθνικό σχέδιο που θα περιλαμβάνει όλους τους </a:t>
            </a:r>
            <a:r>
              <a:rPr lang="el-GR" sz="1600" dirty="0" smtClean="0"/>
              <a:t>σχεδιασμούς για το κλίμα και την ενέργεια</a:t>
            </a:r>
            <a:endParaRPr lang="en-US" sz="1600" dirty="0"/>
          </a:p>
        </p:txBody>
      </p:sp>
      <p:sp>
        <p:nvSpPr>
          <p:cNvPr id="19" name="Rectangle 18"/>
          <p:cNvSpPr/>
          <p:nvPr/>
        </p:nvSpPr>
        <p:spPr>
          <a:xfrm>
            <a:off x="6184843" y="1449040"/>
            <a:ext cx="2701078" cy="2340000"/>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l-GR" b="1" dirty="0">
                <a:solidFill>
                  <a:schemeClr val="bg1"/>
                </a:solidFill>
              </a:rPr>
              <a:t>Ο μόνος στόχος του Εθνικού Σχεδίου </a:t>
            </a:r>
            <a:r>
              <a:rPr lang="el-GR" b="1" dirty="0" smtClean="0">
                <a:solidFill>
                  <a:schemeClr val="bg1"/>
                </a:solidFill>
              </a:rPr>
              <a:t>ο στρατηγικός σχεδιασμός </a:t>
            </a:r>
            <a:r>
              <a:rPr lang="el-GR" b="1" dirty="0">
                <a:solidFill>
                  <a:schemeClr val="bg1"/>
                </a:solidFill>
              </a:rPr>
              <a:t>για την επίτευξη του </a:t>
            </a:r>
            <a:r>
              <a:rPr lang="el-GR" b="1" u="sng" dirty="0">
                <a:solidFill>
                  <a:schemeClr val="bg1"/>
                </a:solidFill>
              </a:rPr>
              <a:t>εθνικού στόχου μείωσης των εκπομπών του </a:t>
            </a:r>
            <a:r>
              <a:rPr lang="el-GR" b="1" u="sng" dirty="0" smtClean="0">
                <a:solidFill>
                  <a:schemeClr val="bg1"/>
                </a:solidFill>
              </a:rPr>
              <a:t>2030</a:t>
            </a:r>
            <a:endParaRPr lang="en-US" u="sng" dirty="0">
              <a:solidFill>
                <a:schemeClr val="bg1"/>
              </a:solidFill>
            </a:endParaRPr>
          </a:p>
        </p:txBody>
      </p:sp>
      <p:sp>
        <p:nvSpPr>
          <p:cNvPr id="20" name="Rectangle 19"/>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1447951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Μετριασμός</a:t>
            </a:r>
            <a:endParaRPr lang="en-US" dirty="0">
              <a:solidFill>
                <a:schemeClr val="bg1">
                  <a:lumMod val="50000"/>
                </a:schemeClr>
              </a:solidFill>
            </a:endParaRPr>
          </a:p>
        </p:txBody>
      </p:sp>
      <p:sp>
        <p:nvSpPr>
          <p:cNvPr id="10" name="Title 1"/>
          <p:cNvSpPr txBox="1">
            <a:spLocks/>
          </p:cNvSpPr>
          <p:nvPr/>
        </p:nvSpPr>
        <p:spPr>
          <a:xfrm>
            <a:off x="251520" y="850702"/>
            <a:ext cx="8640960" cy="634082"/>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smtClean="0">
                <a:solidFill>
                  <a:schemeClr val="bg1">
                    <a:lumMod val="50000"/>
                  </a:schemeClr>
                </a:solidFill>
              </a:rPr>
              <a:t>Εθνικό Σύστημα για σχεδιασμού &amp; εφαρμογή σχεδίου</a:t>
            </a:r>
            <a:endParaRPr lang="en-US" sz="2800" dirty="0">
              <a:solidFill>
                <a:schemeClr val="bg1">
                  <a:lumMod val="50000"/>
                </a:schemeClr>
              </a:solidFill>
            </a:endParaRPr>
          </a:p>
        </p:txBody>
      </p:sp>
      <p:graphicFrame>
        <p:nvGraphicFramePr>
          <p:cNvPr id="15" name="Diagram 14"/>
          <p:cNvGraphicFramePr/>
          <p:nvPr>
            <p:extLst>
              <p:ext uri="{D42A27DB-BD31-4B8C-83A1-F6EECF244321}">
                <p14:modId xmlns:p14="http://schemas.microsoft.com/office/powerpoint/2010/main" xmlns="" val="3036515502"/>
              </p:ext>
            </p:extLst>
          </p:nvPr>
        </p:nvGraphicFramePr>
        <p:xfrm>
          <a:off x="72008" y="1335111"/>
          <a:ext cx="9036496" cy="5514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2" name="Group 31"/>
          <p:cNvGrpSpPr>
            <a:grpSpLocks/>
          </p:cNvGrpSpPr>
          <p:nvPr/>
        </p:nvGrpSpPr>
        <p:grpSpPr bwMode="auto">
          <a:xfrm>
            <a:off x="5292080" y="1556792"/>
            <a:ext cx="3223260" cy="576064"/>
            <a:chOff x="0" y="0"/>
            <a:chExt cx="32236" cy="8006"/>
          </a:xfrm>
        </p:grpSpPr>
        <p:cxnSp>
          <p:nvCxnSpPr>
            <p:cNvPr id="34" name="Straight Arrow Connector 33"/>
            <p:cNvCxnSpPr>
              <a:cxnSpLocks noChangeShapeType="1"/>
            </p:cNvCxnSpPr>
            <p:nvPr/>
          </p:nvCxnSpPr>
          <p:spPr bwMode="auto">
            <a:xfrm>
              <a:off x="0" y="2522"/>
              <a:ext cx="13101" cy="0"/>
            </a:xfrm>
            <a:prstGeom prst="straightConnector1">
              <a:avLst/>
            </a:prstGeom>
            <a:noFill/>
            <a:ln w="9525">
              <a:solidFill>
                <a:schemeClr val="accent1">
                  <a:lumMod val="95000"/>
                  <a:lumOff val="0"/>
                </a:schemeClr>
              </a:solidFill>
              <a:round/>
              <a:headEnd/>
              <a:tailEnd type="arrow" w="med" len="med"/>
            </a:ln>
            <a:extLst>
              <a:ext uri="{909E8E84-426E-40DD-AFC4-6F175D3DCCD1}">
                <a14:hiddenFill xmlns:a14="http://schemas.microsoft.com/office/drawing/2010/main" xmlns="">
                  <a:noFill/>
                </a14:hiddenFill>
              </a:ext>
            </a:extLst>
          </p:spPr>
        </p:cxnSp>
        <p:sp>
          <p:nvSpPr>
            <p:cNvPr id="35" name="Rounded Rectangle 34"/>
            <p:cNvSpPr>
              <a:spLocks noChangeArrowheads="1"/>
            </p:cNvSpPr>
            <p:nvPr/>
          </p:nvSpPr>
          <p:spPr bwMode="auto">
            <a:xfrm>
              <a:off x="13085" y="945"/>
              <a:ext cx="19151" cy="3278"/>
            </a:xfrm>
            <a:prstGeom prst="roundRect">
              <a:avLst>
                <a:gd name="adj" fmla="val 16667"/>
              </a:avLst>
            </a:prstGeom>
            <a:solidFill>
              <a:schemeClr val="lt1">
                <a:lumMod val="100000"/>
                <a:lumOff val="0"/>
              </a:schemeClr>
            </a:solidFill>
            <a:ln w="25400">
              <a:solidFill>
                <a:schemeClr val="accent1">
                  <a:lumMod val="100000"/>
                  <a:lumOff val="0"/>
                </a:schemeClr>
              </a:solidFill>
              <a:round/>
              <a:headEnd/>
              <a:tailEnd/>
            </a:ln>
          </p:spPr>
          <p:txBody>
            <a:bodyPr rot="0" vert="horz" wrap="square" lIns="91440" tIns="45720" rIns="91440" bIns="45720" anchor="ctr" anchorCtr="0" upright="1">
              <a:noAutofit/>
            </a:bodyPr>
            <a:lstStyle/>
            <a:p>
              <a:pPr algn="ctr">
                <a:lnSpc>
                  <a:spcPct val="115000"/>
                </a:lnSpc>
                <a:spcAft>
                  <a:spcPts val="1000"/>
                </a:spcAft>
              </a:pPr>
              <a:r>
                <a:rPr lang="el-GR" sz="1100" dirty="0">
                  <a:effectLst/>
                  <a:latin typeface="Calibri"/>
                  <a:ea typeface="Times New Roman"/>
                  <a:cs typeface="Times New Roman"/>
                </a:rPr>
                <a:t>Βουλή των Αντιπροσώπων</a:t>
              </a:r>
              <a:endParaRPr lang="en-US" sz="1100" dirty="0">
                <a:effectLst/>
                <a:latin typeface="Calibri"/>
                <a:ea typeface="Times New Roman"/>
                <a:cs typeface="Times New Roman"/>
              </a:endParaRPr>
            </a:p>
          </p:txBody>
        </p:sp>
        <p:sp>
          <p:nvSpPr>
            <p:cNvPr id="37" name="Rounded Rectangle 36"/>
            <p:cNvSpPr>
              <a:spLocks noChangeArrowheads="1"/>
            </p:cNvSpPr>
            <p:nvPr/>
          </p:nvSpPr>
          <p:spPr bwMode="auto">
            <a:xfrm>
              <a:off x="945" y="0"/>
              <a:ext cx="10605" cy="3276"/>
            </a:xfrm>
            <a:prstGeom prst="roundRect">
              <a:avLst>
                <a:gd name="adj" fmla="val 1666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round/>
                  <a:headEnd/>
                  <a:tailEnd/>
                </a14:hiddenLine>
              </a:ext>
            </a:extLst>
          </p:spPr>
          <p:txBody>
            <a:bodyPr rot="0" vert="horz" wrap="square" lIns="91440" tIns="45720" rIns="91440" bIns="45720" anchor="ctr" anchorCtr="0" upright="1">
              <a:noAutofit/>
            </a:bodyPr>
            <a:lstStyle/>
            <a:p>
              <a:pPr algn="ctr">
                <a:lnSpc>
                  <a:spcPct val="115000"/>
                </a:lnSpc>
                <a:spcAft>
                  <a:spcPts val="1000"/>
                </a:spcAft>
              </a:pPr>
              <a:r>
                <a:rPr lang="el-GR" sz="1100">
                  <a:effectLst/>
                  <a:latin typeface="Calibri"/>
                  <a:ea typeface="Times New Roman"/>
                  <a:cs typeface="Times New Roman"/>
                </a:rPr>
                <a:t>Ενημέρωση</a:t>
              </a:r>
              <a:endParaRPr lang="en-US" sz="1100">
                <a:effectLst/>
                <a:latin typeface="Calibri"/>
                <a:ea typeface="Times New Roman"/>
                <a:cs typeface="Times New Roman"/>
              </a:endParaRPr>
            </a:p>
          </p:txBody>
        </p:sp>
        <p:cxnSp>
          <p:nvCxnSpPr>
            <p:cNvPr id="38" name="Straight Arrow Connector 37"/>
            <p:cNvCxnSpPr>
              <a:cxnSpLocks noChangeShapeType="1"/>
            </p:cNvCxnSpPr>
            <p:nvPr/>
          </p:nvCxnSpPr>
          <p:spPr bwMode="auto">
            <a:xfrm>
              <a:off x="0" y="6306"/>
              <a:ext cx="13100" cy="0"/>
            </a:xfrm>
            <a:prstGeom prst="straightConnector1">
              <a:avLst/>
            </a:prstGeom>
            <a:noFill/>
            <a:ln w="9525">
              <a:solidFill>
                <a:schemeClr val="accent1">
                  <a:lumMod val="95000"/>
                  <a:lumOff val="0"/>
                </a:schemeClr>
              </a:solidFill>
              <a:round/>
              <a:headEnd/>
              <a:tailEnd type="arrow" w="med" len="med"/>
            </a:ln>
            <a:extLst>
              <a:ext uri="{909E8E84-426E-40DD-AFC4-6F175D3DCCD1}">
                <a14:hiddenFill xmlns:a14="http://schemas.microsoft.com/office/drawing/2010/main" xmlns="">
                  <a:noFill/>
                </a14:hiddenFill>
              </a:ext>
            </a:extLst>
          </p:spPr>
        </p:cxnSp>
        <p:sp>
          <p:nvSpPr>
            <p:cNvPr id="39" name="Rounded Rectangle 38"/>
            <p:cNvSpPr>
              <a:spLocks noChangeArrowheads="1"/>
            </p:cNvSpPr>
            <p:nvPr/>
          </p:nvSpPr>
          <p:spPr bwMode="auto">
            <a:xfrm>
              <a:off x="13085" y="4729"/>
              <a:ext cx="19145" cy="3277"/>
            </a:xfrm>
            <a:prstGeom prst="roundRect">
              <a:avLst>
                <a:gd name="adj" fmla="val 16667"/>
              </a:avLst>
            </a:prstGeom>
            <a:solidFill>
              <a:schemeClr val="lt1">
                <a:lumMod val="100000"/>
                <a:lumOff val="0"/>
              </a:schemeClr>
            </a:solidFill>
            <a:ln w="25400">
              <a:solidFill>
                <a:schemeClr val="accent1">
                  <a:lumMod val="100000"/>
                  <a:lumOff val="0"/>
                </a:schemeClr>
              </a:solidFill>
              <a:round/>
              <a:headEnd/>
              <a:tailEnd/>
            </a:ln>
          </p:spPr>
          <p:txBody>
            <a:bodyPr rot="0" vert="horz" wrap="square" lIns="91440" tIns="45720" rIns="91440" bIns="45720" anchor="ctr" anchorCtr="0" upright="1">
              <a:noAutofit/>
            </a:bodyPr>
            <a:lstStyle/>
            <a:p>
              <a:pPr algn="ctr">
                <a:lnSpc>
                  <a:spcPct val="115000"/>
                </a:lnSpc>
                <a:spcAft>
                  <a:spcPts val="1000"/>
                </a:spcAft>
              </a:pPr>
              <a:r>
                <a:rPr lang="el-GR" sz="1100">
                  <a:effectLst/>
                  <a:latin typeface="Calibri"/>
                  <a:ea typeface="Times New Roman"/>
                  <a:cs typeface="Times New Roman"/>
                </a:rPr>
                <a:t>Ευρωπαϊκή Επιτροπή</a:t>
              </a:r>
              <a:endParaRPr lang="en-US" sz="1100">
                <a:effectLst/>
                <a:latin typeface="Calibri"/>
                <a:ea typeface="Times New Roman"/>
                <a:cs typeface="Times New Roman"/>
              </a:endParaRPr>
            </a:p>
          </p:txBody>
        </p:sp>
      </p:grpSp>
      <p:sp>
        <p:nvSpPr>
          <p:cNvPr id="41" name="AutoShape 11"/>
          <p:cNvSpPr>
            <a:spLocks/>
          </p:cNvSpPr>
          <p:nvPr/>
        </p:nvSpPr>
        <p:spPr bwMode="auto">
          <a:xfrm>
            <a:off x="1291630" y="2420888"/>
            <a:ext cx="360000" cy="3204000"/>
          </a:xfrm>
          <a:prstGeom prst="leftBrace">
            <a:avLst>
              <a:gd name="adj1" fmla="val 37897"/>
              <a:gd name="adj2" fmla="val 50000"/>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a:p>
        </p:txBody>
      </p:sp>
      <p:sp>
        <p:nvSpPr>
          <p:cNvPr id="42" name="AutoShape 12"/>
          <p:cNvSpPr>
            <a:spLocks noChangeArrowheads="1"/>
          </p:cNvSpPr>
          <p:nvPr/>
        </p:nvSpPr>
        <p:spPr bwMode="auto">
          <a:xfrm>
            <a:off x="71632" y="3284984"/>
            <a:ext cx="1188000" cy="1381125"/>
          </a:xfrm>
          <a:prstGeom prst="roundRect">
            <a:avLst>
              <a:gd name="adj" fmla="val 16667"/>
            </a:avLst>
          </a:prstGeom>
          <a:ln>
            <a:solidFill>
              <a:schemeClr val="accent1"/>
            </a:solidFill>
            <a:headEnd/>
            <a:tailEnd/>
          </a:ln>
        </p:spPr>
        <p:style>
          <a:lnRef idx="2">
            <a:schemeClr val="accent1">
              <a:shade val="50000"/>
            </a:schemeClr>
          </a:lnRef>
          <a:fillRef idx="1">
            <a:schemeClr val="accent1"/>
          </a:fillRef>
          <a:effectRef idx="0">
            <a:schemeClr val="accent1"/>
          </a:effectRef>
          <a:fontRef idx="minor">
            <a:schemeClr val="lt1"/>
          </a:fontRef>
        </p:style>
        <p:txBody>
          <a:bodyPr rot="0" vert="horz" wrap="square" lIns="91440" tIns="45720" rIns="91440" bIns="45720" anchor="t" anchorCtr="0" upright="1">
            <a:noAutofit/>
          </a:bodyPr>
          <a:lstStyle/>
          <a:p>
            <a:pPr algn="ctr">
              <a:lnSpc>
                <a:spcPct val="115000"/>
              </a:lnSpc>
              <a:spcAft>
                <a:spcPts val="1000"/>
              </a:spcAft>
            </a:pPr>
            <a:r>
              <a:rPr lang="el-GR" sz="1050" u="sng" dirty="0">
                <a:solidFill>
                  <a:srgbClr val="FFFFFF"/>
                </a:solidFill>
                <a:effectLst/>
                <a:ea typeface="Times New Roman"/>
                <a:cs typeface="Times New Roman"/>
              </a:rPr>
              <a:t>Γραμματεία Εθνικού Σχεδίου Διακυβέρνησης</a:t>
            </a:r>
            <a:r>
              <a:rPr lang="el-GR" sz="1050" dirty="0">
                <a:solidFill>
                  <a:srgbClr val="FFFFFF"/>
                </a:solidFill>
                <a:effectLst/>
                <a:ea typeface="Times New Roman"/>
                <a:cs typeface="Times New Roman"/>
              </a:rPr>
              <a:t>:</a:t>
            </a:r>
            <a:endParaRPr lang="en-US" sz="1050" dirty="0">
              <a:effectLst/>
              <a:ea typeface="Times New Roman"/>
              <a:cs typeface="Times New Roman"/>
            </a:endParaRPr>
          </a:p>
          <a:p>
            <a:pPr algn="ctr">
              <a:lnSpc>
                <a:spcPct val="115000"/>
              </a:lnSpc>
              <a:spcAft>
                <a:spcPts val="1000"/>
              </a:spcAft>
            </a:pPr>
            <a:r>
              <a:rPr lang="el-GR" sz="1050" dirty="0">
                <a:solidFill>
                  <a:srgbClr val="FFFFFF"/>
                </a:solidFill>
                <a:effectLst/>
                <a:ea typeface="Times New Roman"/>
                <a:cs typeface="Times New Roman"/>
              </a:rPr>
              <a:t>Τμήμα Περιβάλλοντος</a:t>
            </a:r>
            <a:endParaRPr lang="en-US" sz="1050" dirty="0">
              <a:effectLst/>
              <a:ea typeface="Times New Roman"/>
              <a:cs typeface="Times New Roman"/>
            </a:endParaRPr>
          </a:p>
        </p:txBody>
      </p:sp>
    </p:spTree>
    <p:extLst>
      <p:ext uri="{BB962C8B-B14F-4D97-AF65-F5344CB8AC3E}">
        <p14:creationId xmlns:p14="http://schemas.microsoft.com/office/powerpoint/2010/main" xmlns="" val="2032409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852936"/>
            <a:ext cx="8640960" cy="648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solidFill>
                  <a:schemeClr val="bg1"/>
                </a:solidFill>
              </a:rPr>
              <a:t>Επιπτώσεις και Προσαρμογή</a:t>
            </a:r>
            <a:endParaRPr lang="en-US" dirty="0">
              <a:solidFill>
                <a:schemeClr val="bg1"/>
              </a:solidFill>
            </a:endParaRPr>
          </a:p>
        </p:txBody>
      </p:sp>
    </p:spTree>
    <p:extLst>
      <p:ext uri="{BB962C8B-B14F-4D97-AF65-F5344CB8AC3E}">
        <p14:creationId xmlns:p14="http://schemas.microsoft.com/office/powerpoint/2010/main" xmlns="" val="1367173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clrChange>
              <a:clrFrom>
                <a:srgbClr val="F5DEB4"/>
              </a:clrFrom>
              <a:clrTo>
                <a:srgbClr val="F5DEB4">
                  <a:alpha val="0"/>
                </a:srgbClr>
              </a:clrTo>
            </a:clrChange>
            <a:extLst>
              <a:ext uri="{28A0092B-C50C-407E-A947-70E740481C1C}">
                <a14:useLocalDpi xmlns:a14="http://schemas.microsoft.com/office/drawing/2010/main" xmlns="" val="0"/>
              </a:ext>
            </a:extLst>
          </a:blip>
          <a:srcRect/>
          <a:stretch>
            <a:fillRect/>
          </a:stretch>
        </p:blipFill>
        <p:spPr bwMode="auto">
          <a:xfrm>
            <a:off x="323528" y="866774"/>
            <a:ext cx="8568952" cy="569147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Title 1"/>
          <p:cNvSpPr txBox="1">
            <a:spLocks/>
          </p:cNvSpPr>
          <p:nvPr/>
        </p:nvSpPr>
        <p:spPr>
          <a:xfrm>
            <a:off x="251520" y="274638"/>
            <a:ext cx="8640960" cy="63408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dirty="0" smtClean="0">
                <a:solidFill>
                  <a:schemeClr val="bg1">
                    <a:lumMod val="50000"/>
                  </a:schemeClr>
                </a:solidFill>
              </a:rPr>
              <a:t>Επιπτώσεις &amp; Προσαρμογή</a:t>
            </a:r>
            <a:endParaRPr lang="el-GR" dirty="0">
              <a:solidFill>
                <a:schemeClr val="bg1">
                  <a:lumMod val="50000"/>
                </a:schemeClr>
              </a:solidFill>
            </a:endParaRPr>
          </a:p>
        </p:txBody>
      </p:sp>
      <p:sp>
        <p:nvSpPr>
          <p:cNvPr id="1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smtClean="0">
                <a:solidFill>
                  <a:schemeClr val="bg1">
                    <a:lumMod val="50000"/>
                  </a:schemeClr>
                </a:solidFill>
              </a:rPr>
              <a:t>Επιπτώσεις της κλιματικής αλλαγής στην Κύπρο</a:t>
            </a:r>
            <a:endParaRPr lang="en-US" sz="2800" dirty="0">
              <a:solidFill>
                <a:schemeClr val="bg1">
                  <a:lumMod val="50000"/>
                </a:schemeClr>
              </a:solidFill>
            </a:endParaRPr>
          </a:p>
        </p:txBody>
      </p:sp>
      <p:sp>
        <p:nvSpPr>
          <p:cNvPr id="6" name="Rectangle 5"/>
          <p:cNvSpPr/>
          <p:nvPr/>
        </p:nvSpPr>
        <p:spPr>
          <a:xfrm>
            <a:off x="251520" y="1268760"/>
            <a:ext cx="4572000" cy="369332"/>
          </a:xfrm>
          <a:prstGeom prst="rect">
            <a:avLst/>
          </a:prstGeom>
        </p:spPr>
        <p:txBody>
          <a:bodyPr>
            <a:spAutoFit/>
          </a:bodyPr>
          <a:lstStyle/>
          <a:p>
            <a:r>
              <a:rPr lang="el-GR" b="1" dirty="0">
                <a:solidFill>
                  <a:schemeClr val="accent5"/>
                </a:solidFill>
              </a:rPr>
              <a:t>1961-2015 </a:t>
            </a:r>
            <a:r>
              <a:rPr lang="el-GR" b="1" dirty="0" smtClean="0">
                <a:solidFill>
                  <a:schemeClr val="accent5"/>
                </a:solidFill>
              </a:rPr>
              <a:t>ετήσια θερμοκρασία </a:t>
            </a:r>
            <a:r>
              <a:rPr lang="en-US" b="1" dirty="0" smtClean="0">
                <a:solidFill>
                  <a:schemeClr val="accent5"/>
                </a:solidFill>
              </a:rPr>
              <a:t>-</a:t>
            </a:r>
            <a:r>
              <a:rPr lang="el-GR" b="1" dirty="0" smtClean="0">
                <a:solidFill>
                  <a:schemeClr val="accent5"/>
                </a:solidFill>
              </a:rPr>
              <a:t>Λευκωσία</a:t>
            </a:r>
            <a:endParaRPr lang="en-US" b="1" dirty="0">
              <a:solidFill>
                <a:schemeClr val="accent5"/>
              </a:solidFill>
            </a:endParaRPr>
          </a:p>
        </p:txBody>
      </p:sp>
      <p:sp>
        <p:nvSpPr>
          <p:cNvPr id="8" name="TextBox 7"/>
          <p:cNvSpPr txBox="1"/>
          <p:nvPr/>
        </p:nvSpPr>
        <p:spPr>
          <a:xfrm>
            <a:off x="7277999" y="6176337"/>
            <a:ext cx="1833835" cy="276999"/>
          </a:xfrm>
          <a:prstGeom prst="rect">
            <a:avLst/>
          </a:prstGeom>
          <a:noFill/>
        </p:spPr>
        <p:txBody>
          <a:bodyPr wrap="none" rtlCol="0">
            <a:spAutoFit/>
          </a:bodyPr>
          <a:lstStyle/>
          <a:p>
            <a:r>
              <a:rPr lang="el-GR" sz="1200" dirty="0" smtClean="0"/>
              <a:t>Μετεωρολογική Υπηρεσία</a:t>
            </a:r>
            <a:endParaRPr lang="en-US" sz="1200" dirty="0"/>
          </a:p>
        </p:txBody>
      </p:sp>
      <p:sp>
        <p:nvSpPr>
          <p:cNvPr id="9" name="Rectangle 8"/>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2746224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251520" y="274638"/>
            <a:ext cx="8640960" cy="63408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dirty="0">
                <a:solidFill>
                  <a:schemeClr val="bg1">
                    <a:lumMod val="50000"/>
                  </a:schemeClr>
                </a:solidFill>
              </a:rPr>
              <a:t>Επιπτώσεις &amp; Προσαρμογή</a:t>
            </a:r>
          </a:p>
        </p:txBody>
      </p:sp>
      <p:sp>
        <p:nvSpPr>
          <p:cNvPr id="1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a:solidFill>
                  <a:schemeClr val="bg1">
                    <a:lumMod val="50000"/>
                  </a:schemeClr>
                </a:solidFill>
              </a:rPr>
              <a:t>Επιπτώσεις της κλιματικής αλλαγής στην Κύπρο</a:t>
            </a:r>
            <a:endParaRPr lang="en-US" sz="2800" dirty="0">
              <a:solidFill>
                <a:schemeClr val="bg1">
                  <a:lumMod val="50000"/>
                </a:schemeClr>
              </a:solidFill>
            </a:endParaRPr>
          </a:p>
        </p:txBody>
      </p:sp>
      <p:sp>
        <p:nvSpPr>
          <p:cNvPr id="6" name="Rectangle 5"/>
          <p:cNvSpPr/>
          <p:nvPr/>
        </p:nvSpPr>
        <p:spPr>
          <a:xfrm>
            <a:off x="251520" y="1268760"/>
            <a:ext cx="6192688" cy="369332"/>
          </a:xfrm>
          <a:prstGeom prst="rect">
            <a:avLst/>
          </a:prstGeom>
        </p:spPr>
        <p:txBody>
          <a:bodyPr wrap="square">
            <a:spAutoFit/>
          </a:bodyPr>
          <a:lstStyle/>
          <a:p>
            <a:r>
              <a:rPr lang="el-GR" b="1" dirty="0" smtClean="0">
                <a:solidFill>
                  <a:schemeClr val="accent5"/>
                </a:solidFill>
              </a:rPr>
              <a:t>191</a:t>
            </a:r>
            <a:r>
              <a:rPr lang="en-US" b="1" dirty="0" smtClean="0">
                <a:solidFill>
                  <a:schemeClr val="accent5"/>
                </a:solidFill>
              </a:rPr>
              <a:t>6</a:t>
            </a:r>
            <a:r>
              <a:rPr lang="el-GR" b="1" dirty="0" smtClean="0">
                <a:solidFill>
                  <a:schemeClr val="accent5"/>
                </a:solidFill>
              </a:rPr>
              <a:t>-2015 Ετήσια μέση βροχόπτωση</a:t>
            </a:r>
            <a:r>
              <a:rPr lang="en-US" b="1" dirty="0" smtClean="0">
                <a:solidFill>
                  <a:schemeClr val="accent5"/>
                </a:solidFill>
              </a:rPr>
              <a:t> (mm)</a:t>
            </a:r>
            <a:endParaRPr lang="en-US" b="1" dirty="0">
              <a:solidFill>
                <a:schemeClr val="accent5"/>
              </a:solidFill>
            </a:endParaRPr>
          </a:p>
        </p:txBody>
      </p:sp>
      <p:graphicFrame>
        <p:nvGraphicFramePr>
          <p:cNvPr id="7" name="Chart 6"/>
          <p:cNvGraphicFramePr/>
          <p:nvPr>
            <p:extLst>
              <p:ext uri="{D42A27DB-BD31-4B8C-83A1-F6EECF244321}">
                <p14:modId xmlns:p14="http://schemas.microsoft.com/office/powerpoint/2010/main" xmlns="" val="3658803822"/>
              </p:ext>
            </p:extLst>
          </p:nvPr>
        </p:nvGraphicFramePr>
        <p:xfrm>
          <a:off x="251520" y="1597442"/>
          <a:ext cx="8640960" cy="485589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302815" y="6193239"/>
            <a:ext cx="1833835" cy="276999"/>
          </a:xfrm>
          <a:prstGeom prst="rect">
            <a:avLst/>
          </a:prstGeom>
          <a:noFill/>
        </p:spPr>
        <p:txBody>
          <a:bodyPr wrap="none" rtlCol="0">
            <a:spAutoFit/>
          </a:bodyPr>
          <a:lstStyle/>
          <a:p>
            <a:r>
              <a:rPr lang="el-GR" sz="1200" dirty="0"/>
              <a:t>Μετεωρολογική Υπηρεσία</a:t>
            </a:r>
            <a:endParaRPr lang="en-US" sz="1200" dirty="0"/>
          </a:p>
        </p:txBody>
      </p:sp>
      <p:sp>
        <p:nvSpPr>
          <p:cNvPr id="9" name="Rectangle 8"/>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2761823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251520" y="274638"/>
            <a:ext cx="8640960" cy="63408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dirty="0">
                <a:solidFill>
                  <a:schemeClr val="bg1">
                    <a:lumMod val="50000"/>
                  </a:schemeClr>
                </a:solidFill>
              </a:rPr>
              <a:t>Επιπτώσεις &amp; Προσαρμογή</a:t>
            </a:r>
          </a:p>
        </p:txBody>
      </p:sp>
      <p:sp>
        <p:nvSpPr>
          <p:cNvPr id="1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a:solidFill>
                  <a:schemeClr val="bg1">
                    <a:lumMod val="50000"/>
                  </a:schemeClr>
                </a:solidFill>
              </a:rPr>
              <a:t>Επιπτώσεις της κλιματικής αλλαγής στην Κύπρο</a:t>
            </a:r>
            <a:endParaRPr lang="en-US" sz="2800" dirty="0">
              <a:solidFill>
                <a:schemeClr val="bg1">
                  <a:lumMod val="50000"/>
                </a:schemeClr>
              </a:solidFill>
            </a:endParaRPr>
          </a:p>
        </p:txBody>
      </p:sp>
      <p:sp>
        <p:nvSpPr>
          <p:cNvPr id="8" name="TextBox 7"/>
          <p:cNvSpPr txBox="1"/>
          <p:nvPr/>
        </p:nvSpPr>
        <p:spPr>
          <a:xfrm>
            <a:off x="5868144" y="6193239"/>
            <a:ext cx="3049151" cy="276999"/>
          </a:xfrm>
          <a:prstGeom prst="rect">
            <a:avLst/>
          </a:prstGeom>
          <a:noFill/>
        </p:spPr>
        <p:txBody>
          <a:bodyPr wrap="square" rtlCol="0">
            <a:spAutoFit/>
          </a:bodyPr>
          <a:lstStyle/>
          <a:p>
            <a:pPr algn="r"/>
            <a:r>
              <a:rPr lang="en-US" sz="1200" dirty="0" err="1" smtClean="0"/>
              <a:t>Zachariades</a:t>
            </a:r>
            <a:r>
              <a:rPr lang="en-US" sz="1200" dirty="0" smtClean="0"/>
              <a:t> and </a:t>
            </a:r>
            <a:r>
              <a:rPr lang="en-US" sz="1200" dirty="0" err="1" smtClean="0"/>
              <a:t>Hadjinicolaou</a:t>
            </a:r>
            <a:r>
              <a:rPr lang="en-US" sz="1200" dirty="0" smtClean="0"/>
              <a:t>, Energy, 2014</a:t>
            </a:r>
            <a:endParaRPr lang="en-US" sz="12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9552" y="1795377"/>
            <a:ext cx="8112240" cy="386587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Rectangle 9"/>
          <p:cNvSpPr/>
          <p:nvPr/>
        </p:nvSpPr>
        <p:spPr>
          <a:xfrm>
            <a:off x="251520" y="1268760"/>
            <a:ext cx="6192688" cy="369332"/>
          </a:xfrm>
          <a:prstGeom prst="rect">
            <a:avLst/>
          </a:prstGeom>
        </p:spPr>
        <p:txBody>
          <a:bodyPr wrap="square">
            <a:spAutoFit/>
          </a:bodyPr>
          <a:lstStyle/>
          <a:p>
            <a:r>
              <a:rPr lang="el-GR" b="1" dirty="0" smtClean="0">
                <a:solidFill>
                  <a:schemeClr val="accent5"/>
                </a:solidFill>
              </a:rPr>
              <a:t>ΕΝΕΡΓΕΙΑ</a:t>
            </a:r>
            <a:r>
              <a:rPr lang="en-US" b="1" dirty="0" smtClean="0">
                <a:solidFill>
                  <a:schemeClr val="accent5"/>
                </a:solidFill>
              </a:rPr>
              <a:t>: </a:t>
            </a:r>
            <a:r>
              <a:rPr lang="el-GR" b="1" dirty="0" smtClean="0">
                <a:solidFill>
                  <a:schemeClr val="accent5"/>
                </a:solidFill>
              </a:rPr>
              <a:t>Αύξηση στη συνολικές ανάγκες ενέργειας</a:t>
            </a:r>
            <a:endParaRPr lang="en-US" b="1" dirty="0">
              <a:solidFill>
                <a:schemeClr val="accent5"/>
              </a:solidFill>
            </a:endParaRPr>
          </a:p>
        </p:txBody>
      </p:sp>
      <p:sp>
        <p:nvSpPr>
          <p:cNvPr id="9" name="Rectangle 8"/>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259475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251520" y="274638"/>
            <a:ext cx="8640960" cy="63408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dirty="0">
                <a:solidFill>
                  <a:schemeClr val="bg1">
                    <a:lumMod val="50000"/>
                  </a:schemeClr>
                </a:solidFill>
              </a:rPr>
              <a:t>Επιπτώσεις &amp; Προσαρμογή</a:t>
            </a:r>
          </a:p>
        </p:txBody>
      </p:sp>
      <p:sp>
        <p:nvSpPr>
          <p:cNvPr id="1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a:solidFill>
                  <a:schemeClr val="bg1">
                    <a:lumMod val="50000"/>
                  </a:schemeClr>
                </a:solidFill>
              </a:rPr>
              <a:t>Επιπτώσεις της κλιματικής αλλαγής στην Κύπρο</a:t>
            </a:r>
            <a:endParaRPr lang="en-US" sz="2800" dirty="0">
              <a:solidFill>
                <a:schemeClr val="bg1">
                  <a:lumMod val="50000"/>
                </a:schemeClr>
              </a:solidFill>
            </a:endParaRPr>
          </a:p>
        </p:txBody>
      </p:sp>
      <p:sp>
        <p:nvSpPr>
          <p:cNvPr id="8" name="TextBox 7"/>
          <p:cNvSpPr txBox="1"/>
          <p:nvPr/>
        </p:nvSpPr>
        <p:spPr>
          <a:xfrm>
            <a:off x="5868144" y="6193239"/>
            <a:ext cx="3049151" cy="276999"/>
          </a:xfrm>
          <a:prstGeom prst="rect">
            <a:avLst/>
          </a:prstGeom>
          <a:noFill/>
        </p:spPr>
        <p:txBody>
          <a:bodyPr wrap="square" rtlCol="0">
            <a:spAutoFit/>
          </a:bodyPr>
          <a:lstStyle/>
          <a:p>
            <a:pPr algn="r"/>
            <a:r>
              <a:rPr lang="en-US" sz="1200" dirty="0" smtClean="0"/>
              <a:t>Constantinidou et al., 2016</a:t>
            </a:r>
            <a:endParaRPr lang="en-US" sz="1200" dirty="0"/>
          </a:p>
        </p:txBody>
      </p:sp>
      <p:sp>
        <p:nvSpPr>
          <p:cNvPr id="10" name="Rectangle 9"/>
          <p:cNvSpPr/>
          <p:nvPr/>
        </p:nvSpPr>
        <p:spPr>
          <a:xfrm>
            <a:off x="251520" y="1268760"/>
            <a:ext cx="6192688" cy="369332"/>
          </a:xfrm>
          <a:prstGeom prst="rect">
            <a:avLst/>
          </a:prstGeom>
        </p:spPr>
        <p:txBody>
          <a:bodyPr wrap="square">
            <a:spAutoFit/>
          </a:bodyPr>
          <a:lstStyle/>
          <a:p>
            <a:r>
              <a:rPr lang="el-GR" b="1" dirty="0" smtClean="0">
                <a:solidFill>
                  <a:schemeClr val="accent5"/>
                </a:solidFill>
              </a:rPr>
              <a:t>ΓΕΩΡΓΙΑ</a:t>
            </a:r>
            <a:r>
              <a:rPr lang="en-US" b="1" dirty="0" smtClean="0">
                <a:solidFill>
                  <a:schemeClr val="accent5"/>
                </a:solidFill>
              </a:rPr>
              <a:t>: </a:t>
            </a:r>
            <a:r>
              <a:rPr lang="el-GR" b="1" dirty="0" smtClean="0">
                <a:solidFill>
                  <a:schemeClr val="accent5"/>
                </a:solidFill>
              </a:rPr>
              <a:t>Μείωση στην γεωργική παραγωγή</a:t>
            </a:r>
            <a:endParaRPr lang="en-US" b="1" dirty="0">
              <a:solidFill>
                <a:schemeClr val="accent5"/>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33879" y="1638092"/>
            <a:ext cx="4986393" cy="47798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Rectangle 8"/>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219060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xmlns="" val="222934255"/>
              </p:ext>
            </p:extLst>
          </p:nvPr>
        </p:nvGraphicFramePr>
        <p:xfrm>
          <a:off x="245638" y="620688"/>
          <a:ext cx="8574834"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Επιπτώσεις &amp; </a:t>
            </a:r>
            <a:r>
              <a:rPr lang="el-GR" dirty="0" smtClean="0">
                <a:solidFill>
                  <a:schemeClr val="bg1">
                    <a:lumMod val="50000"/>
                  </a:schemeClr>
                </a:solidFill>
              </a:rPr>
              <a:t>Προσαρμογή</a:t>
            </a:r>
            <a:endParaRPr lang="en-US" dirty="0">
              <a:solidFill>
                <a:schemeClr val="bg1">
                  <a:lumMod val="50000"/>
                </a:schemeClr>
              </a:solidFill>
            </a:endParaRPr>
          </a:p>
        </p:txBody>
      </p:sp>
      <p:sp>
        <p:nvSpPr>
          <p:cNvPr id="10"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smtClean="0">
                <a:solidFill>
                  <a:schemeClr val="bg1">
                    <a:lumMod val="50000"/>
                  </a:schemeClr>
                </a:solidFill>
              </a:rPr>
              <a:t>Εθνικό Σχέδιο για την Προσαρμογή</a:t>
            </a:r>
            <a:endParaRPr lang="en-US" sz="2800" dirty="0">
              <a:solidFill>
                <a:schemeClr val="bg1">
                  <a:lumMod val="50000"/>
                </a:schemeClr>
              </a:solidFill>
            </a:endParaRPr>
          </a:p>
        </p:txBody>
      </p:sp>
      <p:sp>
        <p:nvSpPr>
          <p:cNvPr id="8" name="Rectangle 7"/>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1643209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Επιπτώσεις &amp; Προσαρμογή</a:t>
            </a:r>
          </a:p>
        </p:txBody>
      </p:sp>
      <p:sp>
        <p:nvSpPr>
          <p:cNvPr id="10"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a:solidFill>
                  <a:schemeClr val="bg1">
                    <a:lumMod val="50000"/>
                  </a:schemeClr>
                </a:solidFill>
              </a:rPr>
              <a:t>Εθνικό </a:t>
            </a:r>
            <a:r>
              <a:rPr lang="el-GR" sz="2800" dirty="0" smtClean="0">
                <a:solidFill>
                  <a:schemeClr val="bg1">
                    <a:lumMod val="50000"/>
                  </a:schemeClr>
                </a:solidFill>
              </a:rPr>
              <a:t>Σχέδιο για την Προσαρμογή</a:t>
            </a:r>
            <a:endParaRPr lang="en-US" sz="2800" dirty="0">
              <a:solidFill>
                <a:schemeClr val="bg1">
                  <a:lumMod val="50000"/>
                </a:schemeClr>
              </a:solidFill>
            </a:endParaRPr>
          </a:p>
        </p:txBody>
      </p:sp>
      <p:graphicFrame>
        <p:nvGraphicFramePr>
          <p:cNvPr id="2" name="Diagram 1"/>
          <p:cNvGraphicFramePr/>
          <p:nvPr>
            <p:extLst>
              <p:ext uri="{D42A27DB-BD31-4B8C-83A1-F6EECF244321}">
                <p14:modId xmlns:p14="http://schemas.microsoft.com/office/powerpoint/2010/main" xmlns="" val="3332351640"/>
              </p:ext>
            </p:extLst>
          </p:nvPr>
        </p:nvGraphicFramePr>
        <p:xfrm>
          <a:off x="251520" y="1397000"/>
          <a:ext cx="5472608" cy="4912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xmlns="" val="3679027241"/>
              </p:ext>
            </p:extLst>
          </p:nvPr>
        </p:nvGraphicFramePr>
        <p:xfrm>
          <a:off x="5868144" y="476672"/>
          <a:ext cx="3275856" cy="547260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Rectangle 6"/>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892915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852936"/>
            <a:ext cx="8640960" cy="648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solidFill>
                  <a:schemeClr val="bg1"/>
                </a:solidFill>
              </a:rPr>
              <a:t>Συμφωνία των Παρισίων</a:t>
            </a:r>
            <a:endParaRPr lang="en-US" dirty="0">
              <a:solidFill>
                <a:schemeClr val="bg1"/>
              </a:solidFill>
            </a:endParaRPr>
          </a:p>
        </p:txBody>
      </p:sp>
    </p:spTree>
    <p:extLst>
      <p:ext uri="{BB962C8B-B14F-4D97-AF65-F5344CB8AC3E}">
        <p14:creationId xmlns:p14="http://schemas.microsoft.com/office/powerpoint/2010/main" xmlns="" val="2679285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852936"/>
            <a:ext cx="8640960" cy="648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solidFill>
                  <a:schemeClr val="bg1"/>
                </a:solidFill>
              </a:rPr>
              <a:t>Συμπεράσματα</a:t>
            </a:r>
            <a:endParaRPr lang="en-US" dirty="0">
              <a:solidFill>
                <a:schemeClr val="bg1"/>
              </a:solidFill>
            </a:endParaRPr>
          </a:p>
        </p:txBody>
      </p:sp>
    </p:spTree>
    <p:extLst>
      <p:ext uri="{BB962C8B-B14F-4D97-AF65-F5344CB8AC3E}">
        <p14:creationId xmlns:p14="http://schemas.microsoft.com/office/powerpoint/2010/main" xmlns="" val="2513062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51520" y="274638"/>
            <a:ext cx="8640960" cy="634082"/>
          </a:xfrm>
        </p:spPr>
        <p:txBody>
          <a:bodyPr>
            <a:normAutofit fontScale="90000"/>
          </a:bodyPr>
          <a:lstStyle/>
          <a:p>
            <a:pPr algn="l"/>
            <a:r>
              <a:rPr lang="el-GR" dirty="0" smtClean="0">
                <a:solidFill>
                  <a:schemeClr val="bg1">
                    <a:lumMod val="50000"/>
                  </a:schemeClr>
                </a:solidFill>
              </a:rPr>
              <a:t>Συμπεράσματα</a:t>
            </a:r>
            <a:endParaRPr lang="en-US" dirty="0">
              <a:solidFill>
                <a:schemeClr val="bg1">
                  <a:lumMod val="50000"/>
                </a:schemeClr>
              </a:solidFill>
            </a:endParaRPr>
          </a:p>
        </p:txBody>
      </p:sp>
      <p:sp>
        <p:nvSpPr>
          <p:cNvPr id="10" name="Title 1"/>
          <p:cNvSpPr txBox="1">
            <a:spLocks/>
          </p:cNvSpPr>
          <p:nvPr/>
        </p:nvSpPr>
        <p:spPr>
          <a:xfrm>
            <a:off x="251520" y="1282750"/>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a:solidFill>
                  <a:schemeClr val="bg1">
                    <a:lumMod val="50000"/>
                  </a:schemeClr>
                </a:solidFill>
              </a:rPr>
              <a:t>Πολιτικές και μέτρα </a:t>
            </a:r>
            <a:r>
              <a:rPr lang="el-GR" sz="2800" dirty="0" smtClean="0">
                <a:solidFill>
                  <a:schemeClr val="bg1">
                    <a:lumMod val="50000"/>
                  </a:schemeClr>
                </a:solidFill>
              </a:rPr>
              <a:t>για </a:t>
            </a:r>
            <a:r>
              <a:rPr lang="en-US" sz="2800" dirty="0" smtClean="0">
                <a:solidFill>
                  <a:schemeClr val="bg1">
                    <a:lumMod val="50000"/>
                  </a:schemeClr>
                </a:solidFill>
              </a:rPr>
              <a:t>(</a:t>
            </a:r>
            <a:r>
              <a:rPr lang="en-US" sz="2800" dirty="0" err="1" smtClean="0">
                <a:solidFill>
                  <a:schemeClr val="bg1">
                    <a:lumMod val="50000"/>
                  </a:schemeClr>
                </a:solidFill>
              </a:rPr>
              <a:t>i</a:t>
            </a:r>
            <a:r>
              <a:rPr lang="en-US" sz="2800" dirty="0">
                <a:solidFill>
                  <a:schemeClr val="bg1">
                    <a:lumMod val="50000"/>
                  </a:schemeClr>
                </a:solidFill>
              </a:rPr>
              <a:t>)</a:t>
            </a:r>
            <a:r>
              <a:rPr lang="el-GR" sz="2800" dirty="0">
                <a:solidFill>
                  <a:schemeClr val="bg1">
                    <a:lumMod val="50000"/>
                  </a:schemeClr>
                </a:solidFill>
              </a:rPr>
              <a:t> τη μείωση εκπομπών αερίων του θερμοκηπίου </a:t>
            </a:r>
            <a:r>
              <a:rPr lang="el-GR" sz="2800" dirty="0" smtClean="0">
                <a:solidFill>
                  <a:schemeClr val="bg1">
                    <a:lumMod val="50000"/>
                  </a:schemeClr>
                </a:solidFill>
              </a:rPr>
              <a:t>και </a:t>
            </a:r>
            <a:r>
              <a:rPr lang="en-US" sz="2800" dirty="0" smtClean="0">
                <a:solidFill>
                  <a:schemeClr val="bg1">
                    <a:lumMod val="50000"/>
                  </a:schemeClr>
                </a:solidFill>
              </a:rPr>
              <a:t>(ii</a:t>
            </a:r>
            <a:r>
              <a:rPr lang="en-US" sz="2800" dirty="0">
                <a:solidFill>
                  <a:schemeClr val="bg1">
                    <a:lumMod val="50000"/>
                  </a:schemeClr>
                </a:solidFill>
              </a:rPr>
              <a:t>)</a:t>
            </a:r>
            <a:r>
              <a:rPr lang="el-GR" sz="2800" dirty="0">
                <a:solidFill>
                  <a:schemeClr val="bg1">
                    <a:lumMod val="50000"/>
                  </a:schemeClr>
                </a:solidFill>
              </a:rPr>
              <a:t> την </a:t>
            </a:r>
            <a:r>
              <a:rPr lang="el-GR" sz="2800" dirty="0" smtClean="0">
                <a:solidFill>
                  <a:schemeClr val="bg1">
                    <a:lumMod val="50000"/>
                  </a:schemeClr>
                </a:solidFill>
              </a:rPr>
              <a:t>προσαρμογή στην κλιματική αλλαγή</a:t>
            </a:r>
            <a:endParaRPr lang="en-US" sz="2800" dirty="0">
              <a:solidFill>
                <a:schemeClr val="bg1">
                  <a:lumMod val="50000"/>
                </a:schemeClr>
              </a:solidFill>
            </a:endParaRPr>
          </a:p>
        </p:txBody>
      </p:sp>
      <p:sp>
        <p:nvSpPr>
          <p:cNvPr id="2" name="TextBox 1"/>
          <p:cNvSpPr txBox="1"/>
          <p:nvPr/>
        </p:nvSpPr>
        <p:spPr>
          <a:xfrm>
            <a:off x="467544" y="2497103"/>
            <a:ext cx="8208912" cy="2516073"/>
          </a:xfrm>
          <a:prstGeom prst="rect">
            <a:avLst/>
          </a:prstGeom>
          <a:noFill/>
        </p:spPr>
        <p:txBody>
          <a:bodyPr wrap="square" rtlCol="0">
            <a:spAutoFit/>
          </a:bodyPr>
          <a:lstStyle/>
          <a:p>
            <a:pPr marL="285750" indent="-285750">
              <a:buFont typeface="Arial" panose="020B0604020202020204" pitchFamily="34" charset="0"/>
              <a:buChar char="•"/>
            </a:pPr>
            <a:r>
              <a:rPr lang="el-GR" sz="1750" dirty="0" smtClean="0"/>
              <a:t>Η Κύπρος, παρά τον φιλόδοξο στόχο που αναμένεται να αναλάβει, εκτιμάται ότι με την εφαρμογή των κατάλληλων πολιτικών και μέτρων προς επίτευξή του, θα ανεξαρτητοποιηθεί σε μεγάλο βαθμό από την εισαγωγή ορυκτών καυσίμων, θα ενισχύσει την ανταγωνιστικότητά της, θα δημιουργήσει νέες θέσεις εργασίας και θα μεταβεί σε οικονομία χαμηλών εκπομπών άνθρακα. Παράλληλα, μέσα από το νέο πακέτο κλίμα και ενέργειας της ΕΕ, η Κύπρος θα μπορεί να αξιοποιήσει κατάλληλα χρηματοδοτικά εργαλεία, τα οποία θα υποστηρίζουν την υλοποίηση των σχετικών πολιτικών μέτρων.</a:t>
            </a:r>
            <a:endParaRPr lang="en-US" sz="1750" dirty="0" smtClean="0"/>
          </a:p>
          <a:p>
            <a:pPr marL="285750" indent="-285750">
              <a:buFont typeface="Arial" panose="020B0604020202020204" pitchFamily="34" charset="0"/>
              <a:buChar char="•"/>
            </a:pPr>
            <a:endParaRPr lang="en-US" sz="1750" dirty="0"/>
          </a:p>
        </p:txBody>
      </p:sp>
      <p:sp>
        <p:nvSpPr>
          <p:cNvPr id="6" name="Rectangle 5"/>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886394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51520" y="274638"/>
            <a:ext cx="8640960" cy="634082"/>
          </a:xfrm>
        </p:spPr>
        <p:txBody>
          <a:bodyPr>
            <a:normAutofit fontScale="90000"/>
          </a:bodyPr>
          <a:lstStyle/>
          <a:p>
            <a:pPr algn="l"/>
            <a:r>
              <a:rPr lang="el-GR" dirty="0" smtClean="0">
                <a:solidFill>
                  <a:schemeClr val="bg1">
                    <a:lumMod val="50000"/>
                  </a:schemeClr>
                </a:solidFill>
              </a:rPr>
              <a:t>Συμπεράσματα</a:t>
            </a:r>
            <a:endParaRPr lang="en-US" dirty="0">
              <a:solidFill>
                <a:schemeClr val="bg1">
                  <a:lumMod val="50000"/>
                </a:schemeClr>
              </a:solidFill>
            </a:endParaRPr>
          </a:p>
        </p:txBody>
      </p:sp>
      <p:sp>
        <p:nvSpPr>
          <p:cNvPr id="2" name="TextBox 1"/>
          <p:cNvSpPr txBox="1"/>
          <p:nvPr/>
        </p:nvSpPr>
        <p:spPr>
          <a:xfrm>
            <a:off x="467544" y="2515830"/>
            <a:ext cx="8208912" cy="2785378"/>
          </a:xfrm>
          <a:prstGeom prst="rect">
            <a:avLst/>
          </a:prstGeom>
          <a:noFill/>
        </p:spPr>
        <p:txBody>
          <a:bodyPr wrap="square" rtlCol="0">
            <a:spAutoFit/>
          </a:bodyPr>
          <a:lstStyle/>
          <a:p>
            <a:pPr marL="285750" indent="-285750">
              <a:buFont typeface="Arial" panose="020B0604020202020204" pitchFamily="34" charset="0"/>
              <a:buChar char="•"/>
            </a:pPr>
            <a:r>
              <a:rPr lang="el-GR" sz="1750" dirty="0" smtClean="0"/>
              <a:t>Η υιοθέτηση δράσεων Προσαρμογής αναμένεται ότι θα συμβάλει στην προώθηση της αειφόρου, πράσινης και γαλάζιας ανάπτυξης, στην ορθολογιστική διαχείριση πόρων, στη βελτίωση της αποδοτικότητας παραγωγής και στην προστασία των υποδομών. Επίσης, αναμένεται ότι θα συνεισφέρει στην αναζωογόνηση της οικονομίας με νέες ευκαιρίες τόσο για την αγορά, με επενδύσεις σε καινοτόμες τεχνολογίες και προϊόντα ανθεκτικά στην κλιματική αλλαγή, όσο και για την απασχόληση σε πολλούς τομείς και δραστηριοποίηση των μικρομεσαίων επιχειρήσεων, ενώ θα συμβάλει ουσιαστικά στην πρόληψη, προστασία και βελτίωση της δημόσιας υγείας, της ευημερίας και της ποιότητας ζωής των πολιτών καθώς και την προστασία της πολιτιστικής μας κληρονομίας.</a:t>
            </a:r>
            <a:endParaRPr lang="en-US" sz="1750" dirty="0"/>
          </a:p>
        </p:txBody>
      </p:sp>
      <p:sp>
        <p:nvSpPr>
          <p:cNvPr id="5" name="Rectangle 4"/>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
        <p:nvSpPr>
          <p:cNvPr id="6" name="Title 1"/>
          <p:cNvSpPr txBox="1">
            <a:spLocks/>
          </p:cNvSpPr>
          <p:nvPr/>
        </p:nvSpPr>
        <p:spPr>
          <a:xfrm>
            <a:off x="251520" y="1282750"/>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a:solidFill>
                  <a:schemeClr val="bg1">
                    <a:lumMod val="50000"/>
                  </a:schemeClr>
                </a:solidFill>
              </a:rPr>
              <a:t>Πολιτικές και μέτρα </a:t>
            </a:r>
            <a:r>
              <a:rPr lang="el-GR" sz="2800" dirty="0" smtClean="0">
                <a:solidFill>
                  <a:schemeClr val="bg1">
                    <a:lumMod val="50000"/>
                  </a:schemeClr>
                </a:solidFill>
              </a:rPr>
              <a:t>για </a:t>
            </a:r>
            <a:r>
              <a:rPr lang="en-US" sz="2800" dirty="0" smtClean="0">
                <a:solidFill>
                  <a:schemeClr val="bg1">
                    <a:lumMod val="50000"/>
                  </a:schemeClr>
                </a:solidFill>
              </a:rPr>
              <a:t>(</a:t>
            </a:r>
            <a:r>
              <a:rPr lang="en-US" sz="2800" dirty="0" err="1" smtClean="0">
                <a:solidFill>
                  <a:schemeClr val="bg1">
                    <a:lumMod val="50000"/>
                  </a:schemeClr>
                </a:solidFill>
              </a:rPr>
              <a:t>i</a:t>
            </a:r>
            <a:r>
              <a:rPr lang="en-US" sz="2800" dirty="0">
                <a:solidFill>
                  <a:schemeClr val="bg1">
                    <a:lumMod val="50000"/>
                  </a:schemeClr>
                </a:solidFill>
              </a:rPr>
              <a:t>)</a:t>
            </a:r>
            <a:r>
              <a:rPr lang="el-GR" sz="2800" dirty="0">
                <a:solidFill>
                  <a:schemeClr val="bg1">
                    <a:lumMod val="50000"/>
                  </a:schemeClr>
                </a:solidFill>
              </a:rPr>
              <a:t> τη μείωση εκπομπών αερίων του θερμοκηπίου </a:t>
            </a:r>
            <a:r>
              <a:rPr lang="el-GR" sz="2800" dirty="0" smtClean="0">
                <a:solidFill>
                  <a:schemeClr val="bg1">
                    <a:lumMod val="50000"/>
                  </a:schemeClr>
                </a:solidFill>
              </a:rPr>
              <a:t>και </a:t>
            </a:r>
            <a:r>
              <a:rPr lang="en-US" sz="2800" dirty="0" smtClean="0">
                <a:solidFill>
                  <a:schemeClr val="bg1">
                    <a:lumMod val="50000"/>
                  </a:schemeClr>
                </a:solidFill>
              </a:rPr>
              <a:t>(ii</a:t>
            </a:r>
            <a:r>
              <a:rPr lang="en-US" sz="2800" dirty="0">
                <a:solidFill>
                  <a:schemeClr val="bg1">
                    <a:lumMod val="50000"/>
                  </a:schemeClr>
                </a:solidFill>
              </a:rPr>
              <a:t>)</a:t>
            </a:r>
            <a:r>
              <a:rPr lang="el-GR" sz="2800" dirty="0">
                <a:solidFill>
                  <a:schemeClr val="bg1">
                    <a:lumMod val="50000"/>
                  </a:schemeClr>
                </a:solidFill>
              </a:rPr>
              <a:t> την </a:t>
            </a:r>
            <a:r>
              <a:rPr lang="el-GR" sz="2800" dirty="0" smtClean="0">
                <a:solidFill>
                  <a:schemeClr val="bg1">
                    <a:lumMod val="50000"/>
                  </a:schemeClr>
                </a:solidFill>
              </a:rPr>
              <a:t>προσαρμογή στην κλιματική αλλαγή</a:t>
            </a:r>
            <a:endParaRPr lang="en-US" sz="2800" dirty="0">
              <a:solidFill>
                <a:schemeClr val="bg1">
                  <a:lumMod val="50000"/>
                </a:schemeClr>
              </a:solidFill>
            </a:endParaRPr>
          </a:p>
        </p:txBody>
      </p:sp>
    </p:spTree>
    <p:extLst>
      <p:ext uri="{BB962C8B-B14F-4D97-AF65-F5344CB8AC3E}">
        <p14:creationId xmlns:p14="http://schemas.microsoft.com/office/powerpoint/2010/main" xmlns="" val="24765934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132856"/>
            <a:ext cx="8640960" cy="1470025"/>
          </a:xfrm>
          <a:ln>
            <a:noFill/>
          </a:ln>
        </p:spPr>
        <p:txBody>
          <a:bodyPr/>
          <a:lstStyle/>
          <a:p>
            <a:pPr algn="l"/>
            <a:r>
              <a:rPr lang="el-GR" dirty="0" smtClean="0">
                <a:solidFill>
                  <a:schemeClr val="bg1">
                    <a:lumMod val="50000"/>
                  </a:schemeClr>
                </a:solidFill>
              </a:rPr>
              <a:t>ΕΥΧΑΡΙΣΤΩ</a:t>
            </a:r>
            <a:endParaRPr lang="en-US" dirty="0">
              <a:solidFill>
                <a:schemeClr val="bg1">
                  <a:lumMod val="50000"/>
                </a:schemeClr>
              </a:solidFill>
            </a:endParaRPr>
          </a:p>
        </p:txBody>
      </p:sp>
      <p:sp>
        <p:nvSpPr>
          <p:cNvPr id="3" name="Subtitle 2"/>
          <p:cNvSpPr>
            <a:spLocks noGrp="1"/>
          </p:cNvSpPr>
          <p:nvPr>
            <p:ph type="subTitle" idx="1"/>
          </p:nvPr>
        </p:nvSpPr>
        <p:spPr>
          <a:xfrm>
            <a:off x="251520" y="3886200"/>
            <a:ext cx="8640960" cy="1752600"/>
          </a:xfrm>
        </p:spPr>
        <p:txBody>
          <a:bodyPr/>
          <a:lstStyle/>
          <a:p>
            <a:pPr algn="l"/>
            <a:r>
              <a:rPr lang="el-GR" dirty="0" smtClean="0"/>
              <a:t>Δρ. Θεόδουλος </a:t>
            </a:r>
            <a:r>
              <a:rPr lang="el-GR" dirty="0" err="1" smtClean="0"/>
              <a:t>Μεσημέρης</a:t>
            </a:r>
            <a:endParaRPr lang="en-US" dirty="0"/>
          </a:p>
        </p:txBody>
      </p:sp>
      <p:sp>
        <p:nvSpPr>
          <p:cNvPr id="4" name="Rectangle 3"/>
          <p:cNvSpPr/>
          <p:nvPr/>
        </p:nvSpPr>
        <p:spPr>
          <a:xfrm>
            <a:off x="251520" y="4941168"/>
            <a:ext cx="8640960" cy="648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solidFill>
                  <a:schemeClr val="bg1"/>
                </a:solidFill>
              </a:rPr>
              <a:t>Τμήμα Περιβάλλοντος</a:t>
            </a:r>
            <a:endParaRPr lang="en-US" dirty="0" smtClean="0">
              <a:solidFill>
                <a:schemeClr val="bg1"/>
              </a:solidFill>
            </a:endParaRPr>
          </a:p>
          <a:p>
            <a:r>
              <a:rPr lang="el-GR" dirty="0" smtClean="0">
                <a:solidFill>
                  <a:schemeClr val="bg1"/>
                </a:solidFill>
              </a:rPr>
              <a:t>Υπουργείο Γεωργίας, Αγροτικής Ανάπτυξης &amp; Περιβάλλοντος</a:t>
            </a:r>
            <a:endParaRPr lang="en-US" dirty="0">
              <a:solidFill>
                <a:schemeClr val="bg1"/>
              </a:solidFill>
            </a:endParaRPr>
          </a:p>
        </p:txBody>
      </p:sp>
    </p:spTree>
    <p:extLst>
      <p:ext uri="{BB962C8B-B14F-4D97-AF65-F5344CB8AC3E}">
        <p14:creationId xmlns:p14="http://schemas.microsoft.com/office/powerpoint/2010/main" xmlns="" val="162583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634082"/>
          </a:xfrm>
        </p:spPr>
        <p:txBody>
          <a:bodyPr>
            <a:normAutofit fontScale="90000"/>
          </a:bodyPr>
          <a:lstStyle/>
          <a:p>
            <a:pPr algn="l"/>
            <a:r>
              <a:rPr lang="el-GR" dirty="0" smtClean="0">
                <a:solidFill>
                  <a:schemeClr val="bg1">
                    <a:lumMod val="50000"/>
                  </a:schemeClr>
                </a:solidFill>
              </a:rPr>
              <a:t>Η Συμφωνία των Παρισίων</a:t>
            </a:r>
            <a:endParaRPr lang="en-US" dirty="0">
              <a:solidFill>
                <a:schemeClr val="bg1">
                  <a:lumMod val="50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737765301"/>
              </p:ext>
            </p:extLst>
          </p:nvPr>
        </p:nvGraphicFramePr>
        <p:xfrm>
          <a:off x="251520" y="1600200"/>
          <a:ext cx="864096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smtClean="0">
                <a:solidFill>
                  <a:schemeClr val="bg1">
                    <a:lumMod val="50000"/>
                  </a:schemeClr>
                </a:solidFill>
              </a:rPr>
              <a:t>Μετριασμός και προσαρμογή</a:t>
            </a:r>
            <a:endParaRPr lang="en-US" sz="2800" dirty="0">
              <a:solidFill>
                <a:schemeClr val="bg1">
                  <a:lumMod val="50000"/>
                </a:schemeClr>
              </a:solidFill>
            </a:endParaRPr>
          </a:p>
        </p:txBody>
      </p:sp>
      <p:sp>
        <p:nvSpPr>
          <p:cNvPr id="6" name="Rectangle 5"/>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211544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852936"/>
            <a:ext cx="8640960" cy="648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smtClean="0">
                <a:solidFill>
                  <a:schemeClr val="bg1"/>
                </a:solidFill>
              </a:rPr>
              <a:t>Μετριασμός – Μείωση εκπομπών αερίων του θερμοκηπίου</a:t>
            </a:r>
            <a:endParaRPr lang="en-US" dirty="0">
              <a:solidFill>
                <a:schemeClr val="bg1"/>
              </a:solidFill>
            </a:endParaRPr>
          </a:p>
        </p:txBody>
      </p:sp>
    </p:spTree>
    <p:extLst>
      <p:ext uri="{BB962C8B-B14F-4D97-AF65-F5344CB8AC3E}">
        <p14:creationId xmlns:p14="http://schemas.microsoft.com/office/powerpoint/2010/main" xmlns="" val="1472937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Η Συμφωνία των Παρισίων</a:t>
            </a:r>
            <a:endParaRPr lang="en-US" dirty="0">
              <a:solidFill>
                <a:schemeClr val="bg1">
                  <a:lumMod val="50000"/>
                </a:schemeClr>
              </a:solidFill>
            </a:endParaRPr>
          </a:p>
        </p:txBody>
      </p:sp>
      <p:sp>
        <p:nvSpPr>
          <p:cNvPr id="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smtClean="0">
                <a:solidFill>
                  <a:schemeClr val="bg1">
                    <a:lumMod val="50000"/>
                  </a:schemeClr>
                </a:solidFill>
              </a:rPr>
              <a:t>Μετριασμός | Ευρωπαϊκή Ένωση</a:t>
            </a:r>
            <a:endParaRPr lang="en-US" sz="2800" dirty="0">
              <a:solidFill>
                <a:schemeClr val="bg1">
                  <a:lumMod val="50000"/>
                </a:schemeClr>
              </a:solidFill>
            </a:endParaRPr>
          </a:p>
        </p:txBody>
      </p:sp>
      <p:sp>
        <p:nvSpPr>
          <p:cNvPr id="13" name="Oval 12"/>
          <p:cNvSpPr/>
          <p:nvPr/>
        </p:nvSpPr>
        <p:spPr>
          <a:xfrm>
            <a:off x="251520" y="2276872"/>
            <a:ext cx="2880000" cy="288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dirty="0"/>
              <a:t>Η ΕΕ </a:t>
            </a:r>
            <a:r>
              <a:rPr lang="el-GR" dirty="0" smtClean="0"/>
              <a:t>βρίσκεται </a:t>
            </a:r>
            <a:r>
              <a:rPr lang="el-GR" dirty="0"/>
              <a:t>στην πρώτη γραμμή των διεθνών προσπαθειών για μια παγκόσμια συμφωνία για το κλίμα</a:t>
            </a:r>
          </a:p>
        </p:txBody>
      </p:sp>
      <p:sp>
        <p:nvSpPr>
          <p:cNvPr id="14" name="Oval 13"/>
          <p:cNvSpPr/>
          <p:nvPr/>
        </p:nvSpPr>
        <p:spPr>
          <a:xfrm>
            <a:off x="3131840" y="2277176"/>
            <a:ext cx="2880000" cy="288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dirty="0"/>
              <a:t>Η πρώτη μεγάλη οικονομία που υπέβαλε την </a:t>
            </a:r>
            <a:r>
              <a:rPr lang="el-GR" dirty="0" smtClean="0"/>
              <a:t>συνεισφορά </a:t>
            </a:r>
            <a:r>
              <a:rPr lang="el-GR" dirty="0"/>
              <a:t>της στη νέα συμφωνία τον Μάρτιο του 2015</a:t>
            </a:r>
          </a:p>
        </p:txBody>
      </p:sp>
      <p:sp>
        <p:nvSpPr>
          <p:cNvPr id="15" name="Oval 14"/>
          <p:cNvSpPr/>
          <p:nvPr/>
        </p:nvSpPr>
        <p:spPr>
          <a:xfrm>
            <a:off x="6012160" y="2277176"/>
            <a:ext cx="2880000" cy="288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sz="2000" dirty="0"/>
              <a:t>Στόχος μείωσης των εκπομπών κατά τουλάχιστον 40% έως το 2030</a:t>
            </a:r>
            <a:endParaRPr lang="en-US" sz="2000" dirty="0"/>
          </a:p>
        </p:txBody>
      </p:sp>
      <p:sp>
        <p:nvSpPr>
          <p:cNvPr id="8" name="Rectangle 7"/>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420985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Η Συμφωνία των Παρισίων</a:t>
            </a:r>
            <a:endParaRPr lang="en-US" dirty="0">
              <a:solidFill>
                <a:schemeClr val="bg1">
                  <a:lumMod val="50000"/>
                </a:schemeClr>
              </a:solidFill>
            </a:endParaRPr>
          </a:p>
        </p:txBody>
      </p:sp>
      <p:sp>
        <p:nvSpPr>
          <p:cNvPr id="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a:solidFill>
                  <a:schemeClr val="bg1">
                    <a:lumMod val="50000"/>
                  </a:schemeClr>
                </a:solidFill>
              </a:rPr>
              <a:t>Μετριασμός | Ευρωπαϊκή Ένωση</a:t>
            </a:r>
            <a:endParaRPr lang="en-US" sz="2800" dirty="0">
              <a:solidFill>
                <a:schemeClr val="bg1">
                  <a:lumMod val="50000"/>
                </a:schemeClr>
              </a:solidFill>
            </a:endParaRPr>
          </a:p>
        </p:txBody>
      </p:sp>
      <p:sp>
        <p:nvSpPr>
          <p:cNvPr id="33" name="Rectangle 32"/>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grpSp>
        <p:nvGrpSpPr>
          <p:cNvPr id="17" name="Group 16"/>
          <p:cNvGrpSpPr/>
          <p:nvPr/>
        </p:nvGrpSpPr>
        <p:grpSpPr>
          <a:xfrm>
            <a:off x="251520" y="2060848"/>
            <a:ext cx="8569648" cy="3344926"/>
            <a:chOff x="323527" y="1916832"/>
            <a:chExt cx="8569648" cy="2664296"/>
          </a:xfrm>
        </p:grpSpPr>
        <p:sp>
          <p:nvSpPr>
            <p:cNvPr id="20" name="Rectangle 19"/>
            <p:cNvSpPr/>
            <p:nvPr/>
          </p:nvSpPr>
          <p:spPr>
            <a:xfrm>
              <a:off x="323528" y="3068960"/>
              <a:ext cx="8569647" cy="720080"/>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bg1">
                      <a:lumMod val="50000"/>
                    </a:schemeClr>
                  </a:solidFill>
                </a:rPr>
                <a:t>2020</a:t>
              </a:r>
              <a:r>
                <a:rPr lang="en-US" b="1" dirty="0" smtClean="0">
                  <a:solidFill>
                    <a:schemeClr val="bg1">
                      <a:lumMod val="50000"/>
                    </a:schemeClr>
                  </a:solidFill>
                </a:rPr>
                <a:t>	                </a:t>
              </a:r>
              <a:r>
                <a:rPr lang="en-US" b="1" dirty="0" smtClean="0">
                  <a:solidFill>
                    <a:schemeClr val="tx1"/>
                  </a:solidFill>
                </a:rPr>
                <a:t>- 21%					           -10%</a:t>
              </a:r>
            </a:p>
            <a:p>
              <a:r>
                <a:rPr lang="en-US" b="1" dirty="0" smtClean="0">
                  <a:solidFill>
                    <a:schemeClr val="tx1"/>
                  </a:solidFill>
                </a:rPr>
                <a:t>	</a:t>
              </a:r>
              <a:r>
                <a:rPr lang="en-US" b="1" dirty="0">
                  <a:solidFill>
                    <a:schemeClr val="tx1"/>
                  </a:solidFill>
                </a:rPr>
                <a:t> </a:t>
              </a:r>
              <a:r>
                <a:rPr lang="en-US" b="1" dirty="0" smtClean="0">
                  <a:solidFill>
                    <a:schemeClr val="tx1"/>
                  </a:solidFill>
                </a:rPr>
                <a:t>              </a:t>
              </a:r>
              <a:r>
                <a:rPr lang="en-US" b="1" dirty="0" smtClean="0">
                  <a:solidFill>
                    <a:srgbClr val="00B050"/>
                  </a:solidFill>
                </a:rPr>
                <a:t>(1,82 Gt</a:t>
              </a:r>
              <a:r>
                <a:rPr lang="en-US" b="1" dirty="0">
                  <a:solidFill>
                    <a:srgbClr val="00B050"/>
                  </a:solidFill>
                </a:rPr>
                <a:t>)					</a:t>
              </a:r>
              <a:r>
                <a:rPr lang="en-US" b="1" dirty="0" smtClean="0">
                  <a:solidFill>
                    <a:srgbClr val="00B050"/>
                  </a:solidFill>
                </a:rPr>
                <a:t>        </a:t>
              </a:r>
              <a:r>
                <a:rPr lang="en-US" b="1" dirty="0">
                  <a:solidFill>
                    <a:srgbClr val="00B050"/>
                  </a:solidFill>
                </a:rPr>
                <a:t>(2,62 Gt</a:t>
              </a:r>
              <a:r>
                <a:rPr lang="en-US" b="1" dirty="0" smtClean="0">
                  <a:solidFill>
                    <a:srgbClr val="00B050"/>
                  </a:solidFill>
                </a:rPr>
                <a:t>)</a:t>
              </a:r>
            </a:p>
          </p:txBody>
        </p:sp>
        <p:sp>
          <p:nvSpPr>
            <p:cNvPr id="21" name="Rectangle 20"/>
            <p:cNvSpPr/>
            <p:nvPr/>
          </p:nvSpPr>
          <p:spPr>
            <a:xfrm>
              <a:off x="323527" y="3861048"/>
              <a:ext cx="8569647" cy="7200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bg1">
                      <a:lumMod val="50000"/>
                    </a:schemeClr>
                  </a:solidFill>
                </a:rPr>
                <a:t>2030</a:t>
              </a:r>
              <a:r>
                <a:rPr lang="en-US" b="1" dirty="0" smtClean="0">
                  <a:solidFill>
                    <a:schemeClr val="bg1">
                      <a:lumMod val="50000"/>
                    </a:schemeClr>
                  </a:solidFill>
                </a:rPr>
                <a:t>	                </a:t>
              </a:r>
              <a:r>
                <a:rPr lang="en-US" b="1" dirty="0" smtClean="0">
                  <a:solidFill>
                    <a:schemeClr val="tx1"/>
                  </a:solidFill>
                </a:rPr>
                <a:t>- 43%</a:t>
              </a:r>
              <a:r>
                <a:rPr lang="en-US" b="1" dirty="0">
                  <a:solidFill>
                    <a:schemeClr val="tx1"/>
                  </a:solidFill>
                </a:rPr>
                <a:t>					</a:t>
              </a:r>
              <a:r>
                <a:rPr lang="en-US" b="1" dirty="0" smtClean="0">
                  <a:solidFill>
                    <a:schemeClr val="tx1"/>
                  </a:solidFill>
                </a:rPr>
                <a:t>           -30%</a:t>
              </a:r>
            </a:p>
            <a:p>
              <a:r>
                <a:rPr lang="en-US" b="1" dirty="0">
                  <a:solidFill>
                    <a:schemeClr val="tx1"/>
                  </a:solidFill>
                </a:rPr>
                <a:t>	               </a:t>
              </a:r>
              <a:r>
                <a:rPr lang="en-US" b="1" dirty="0" smtClean="0">
                  <a:solidFill>
                    <a:srgbClr val="00B050"/>
                  </a:solidFill>
                </a:rPr>
                <a:t>(1,33 Gt)</a:t>
              </a:r>
              <a:r>
                <a:rPr lang="en-US" b="1" dirty="0">
                  <a:solidFill>
                    <a:srgbClr val="00B050"/>
                  </a:solidFill>
                </a:rPr>
                <a:t>					        (2,02 Gt</a:t>
              </a:r>
              <a:r>
                <a:rPr lang="en-US" b="1" dirty="0" smtClean="0">
                  <a:solidFill>
                    <a:srgbClr val="00B050"/>
                  </a:solidFill>
                </a:rPr>
                <a:t>)</a:t>
              </a:r>
            </a:p>
          </p:txBody>
        </p:sp>
        <p:sp>
          <p:nvSpPr>
            <p:cNvPr id="34" name="Rounded Rectangle 33"/>
            <p:cNvSpPr/>
            <p:nvPr/>
          </p:nvSpPr>
          <p:spPr>
            <a:xfrm>
              <a:off x="3851920" y="1988840"/>
              <a:ext cx="2304256" cy="255628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l-GR" sz="1600" b="1" dirty="0" smtClean="0">
                  <a:solidFill>
                    <a:schemeClr val="tx2"/>
                  </a:solidFill>
                </a:rPr>
                <a:t>Στόχος μείωσης εκπομπών ΕΕ</a:t>
              </a:r>
            </a:p>
            <a:p>
              <a:pPr algn="ctr"/>
              <a:r>
                <a:rPr lang="el-GR" sz="1600" b="1" dirty="0" smtClean="0">
                  <a:solidFill>
                    <a:schemeClr val="tx2"/>
                  </a:solidFill>
                </a:rPr>
                <a:t>(σε σχέση με το 1990)</a:t>
              </a:r>
              <a:endParaRPr lang="en-US" sz="1600" b="1" dirty="0" smtClean="0">
                <a:solidFill>
                  <a:schemeClr val="tx2"/>
                </a:solidFill>
              </a:endParaRPr>
            </a:p>
            <a:p>
              <a:pPr algn="ctr"/>
              <a:r>
                <a:rPr lang="en-US" sz="1600" b="1" dirty="0" smtClean="0">
                  <a:solidFill>
                    <a:srgbClr val="00B050"/>
                  </a:solidFill>
                </a:rPr>
                <a:t>(5,63 Gt)</a:t>
              </a:r>
              <a:endParaRPr lang="en-US" sz="1600" b="1" dirty="0">
                <a:solidFill>
                  <a:srgbClr val="00B050"/>
                </a:solidFill>
              </a:endParaRPr>
            </a:p>
          </p:txBody>
        </p:sp>
        <p:sp>
          <p:nvSpPr>
            <p:cNvPr id="35" name="Rounded Rectangle 34"/>
            <p:cNvSpPr/>
            <p:nvPr/>
          </p:nvSpPr>
          <p:spPr>
            <a:xfrm>
              <a:off x="6588224" y="1988840"/>
              <a:ext cx="2016224" cy="25922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l-GR" sz="1600" b="1" dirty="0" smtClean="0">
                  <a:solidFill>
                    <a:schemeClr val="tx2"/>
                  </a:solidFill>
                </a:rPr>
                <a:t>Τομείς εκτός </a:t>
              </a:r>
              <a:r>
                <a:rPr lang="en-US" sz="1600" b="1" dirty="0" smtClean="0">
                  <a:solidFill>
                    <a:schemeClr val="tx2"/>
                  </a:solidFill>
                </a:rPr>
                <a:t>ETS</a:t>
              </a:r>
              <a:r>
                <a:rPr lang="el-GR" sz="1600" b="1" dirty="0" smtClean="0">
                  <a:solidFill>
                    <a:schemeClr val="tx2"/>
                  </a:solidFill>
                </a:rPr>
                <a:t> </a:t>
              </a:r>
              <a:endParaRPr lang="el-GR" sz="1600" b="1" dirty="0">
                <a:solidFill>
                  <a:schemeClr val="tx2"/>
                </a:solidFill>
              </a:endParaRPr>
            </a:p>
            <a:p>
              <a:pPr algn="ctr"/>
              <a:r>
                <a:rPr lang="el-GR" sz="1600" b="1" dirty="0">
                  <a:solidFill>
                    <a:schemeClr val="tx2"/>
                  </a:solidFill>
                </a:rPr>
                <a:t>(σε σχέση με το </a:t>
              </a:r>
              <a:r>
                <a:rPr lang="el-GR" sz="1600" b="1" dirty="0" smtClean="0">
                  <a:solidFill>
                    <a:schemeClr val="tx2"/>
                  </a:solidFill>
                </a:rPr>
                <a:t>2005</a:t>
              </a:r>
              <a:r>
                <a:rPr lang="en-US" sz="1600" b="1" dirty="0" smtClean="0">
                  <a:solidFill>
                    <a:schemeClr val="tx2"/>
                  </a:solidFill>
                </a:rPr>
                <a:t>, </a:t>
              </a:r>
              <a:r>
                <a:rPr lang="en-US" sz="1600" b="1" dirty="0" smtClean="0">
                  <a:solidFill>
                    <a:srgbClr val="00B050"/>
                  </a:solidFill>
                </a:rPr>
                <a:t>2,85 Gt</a:t>
              </a:r>
              <a:r>
                <a:rPr lang="el-GR" sz="1600" b="1" dirty="0" smtClean="0">
                  <a:solidFill>
                    <a:schemeClr val="tx2"/>
                  </a:solidFill>
                </a:rPr>
                <a:t>)</a:t>
              </a:r>
              <a:endParaRPr lang="en-US" sz="1600" b="1" dirty="0">
                <a:solidFill>
                  <a:schemeClr val="tx2"/>
                </a:solidFill>
              </a:endParaRPr>
            </a:p>
          </p:txBody>
        </p:sp>
        <p:sp>
          <p:nvSpPr>
            <p:cNvPr id="36" name="Right Arrow 35"/>
            <p:cNvSpPr/>
            <p:nvPr/>
          </p:nvSpPr>
          <p:spPr>
            <a:xfrm>
              <a:off x="3563888" y="3645024"/>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a:off x="6156176" y="3645024"/>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 Same Side Corner Rectangle 37"/>
            <p:cNvSpPr/>
            <p:nvPr/>
          </p:nvSpPr>
          <p:spPr>
            <a:xfrm>
              <a:off x="4283968" y="3068960"/>
              <a:ext cx="1440160" cy="720080"/>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-20%</a:t>
              </a:r>
            </a:p>
            <a:p>
              <a:pPr algn="ctr"/>
              <a:r>
                <a:rPr lang="en-US" b="1" dirty="0" smtClean="0">
                  <a:solidFill>
                    <a:srgbClr val="00B050"/>
                  </a:solidFill>
                </a:rPr>
                <a:t>(4,44 Gt)</a:t>
              </a:r>
              <a:endParaRPr lang="en-US" b="1" dirty="0">
                <a:solidFill>
                  <a:srgbClr val="00B050"/>
                </a:solidFill>
              </a:endParaRPr>
            </a:p>
          </p:txBody>
        </p:sp>
        <p:sp>
          <p:nvSpPr>
            <p:cNvPr id="39" name="Round Same Side Corner Rectangle 38"/>
            <p:cNvSpPr/>
            <p:nvPr/>
          </p:nvSpPr>
          <p:spPr>
            <a:xfrm flipV="1">
              <a:off x="4283968" y="3861048"/>
              <a:ext cx="1440160" cy="720080"/>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0" name="Round Same Side Corner Rectangle 39"/>
            <p:cNvSpPr/>
            <p:nvPr/>
          </p:nvSpPr>
          <p:spPr>
            <a:xfrm>
              <a:off x="4283968" y="3861048"/>
              <a:ext cx="1440160" cy="720080"/>
            </a:xfrm>
            <a:prstGeom prst="round2Same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-40%</a:t>
              </a:r>
            </a:p>
            <a:p>
              <a:pPr algn="ctr"/>
              <a:r>
                <a:rPr lang="en-US" b="1" dirty="0" smtClean="0">
                  <a:solidFill>
                    <a:srgbClr val="00B050"/>
                  </a:solidFill>
                </a:rPr>
                <a:t>(3,35 </a:t>
              </a:r>
              <a:r>
                <a:rPr lang="en-US" b="1" dirty="0">
                  <a:solidFill>
                    <a:srgbClr val="00B050"/>
                  </a:solidFill>
                </a:rPr>
                <a:t>Gt</a:t>
              </a:r>
              <a:r>
                <a:rPr lang="en-US" b="1" dirty="0" smtClean="0">
                  <a:solidFill>
                    <a:srgbClr val="00B050"/>
                  </a:solidFill>
                </a:rPr>
                <a:t>)</a:t>
              </a:r>
              <a:endParaRPr lang="en-US" b="1" dirty="0">
                <a:solidFill>
                  <a:srgbClr val="00B050"/>
                </a:solidFill>
              </a:endParaRPr>
            </a:p>
          </p:txBody>
        </p:sp>
        <p:sp>
          <p:nvSpPr>
            <p:cNvPr id="41" name="Rounded Rectangle 40"/>
            <p:cNvSpPr/>
            <p:nvPr/>
          </p:nvSpPr>
          <p:spPr>
            <a:xfrm>
              <a:off x="1403648" y="1916832"/>
              <a:ext cx="2016224" cy="26642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l-GR" sz="1600" b="1" dirty="0" smtClean="0">
                  <a:solidFill>
                    <a:schemeClr val="tx2"/>
                  </a:solidFill>
                </a:rPr>
                <a:t>Σύστημα Εμπορίας Εκπομπών (</a:t>
              </a:r>
              <a:r>
                <a:rPr lang="en-US" sz="1600" b="1" dirty="0" smtClean="0">
                  <a:solidFill>
                    <a:schemeClr val="tx2"/>
                  </a:solidFill>
                </a:rPr>
                <a:t>ETS)</a:t>
              </a:r>
              <a:endParaRPr lang="el-GR" sz="1600" b="1" dirty="0">
                <a:solidFill>
                  <a:schemeClr val="tx2"/>
                </a:solidFill>
              </a:endParaRPr>
            </a:p>
            <a:p>
              <a:pPr algn="ctr"/>
              <a:r>
                <a:rPr lang="el-GR" sz="1600" b="1" dirty="0">
                  <a:solidFill>
                    <a:schemeClr val="tx2"/>
                  </a:solidFill>
                </a:rPr>
                <a:t>(σε σχέση με το </a:t>
              </a:r>
              <a:r>
                <a:rPr lang="el-GR" sz="1600" b="1" dirty="0" smtClean="0">
                  <a:solidFill>
                    <a:schemeClr val="tx2"/>
                  </a:solidFill>
                </a:rPr>
                <a:t>2005</a:t>
              </a:r>
              <a:r>
                <a:rPr lang="en-US" sz="1600" b="1" dirty="0" smtClean="0">
                  <a:solidFill>
                    <a:schemeClr val="tx2"/>
                  </a:solidFill>
                </a:rPr>
                <a:t>, </a:t>
              </a:r>
              <a:r>
                <a:rPr lang="en-US" sz="1600" b="1" dirty="0" smtClean="0">
                  <a:solidFill>
                    <a:srgbClr val="00B050"/>
                  </a:solidFill>
                </a:rPr>
                <a:t>2,34 Gt</a:t>
              </a:r>
              <a:r>
                <a:rPr lang="el-GR" sz="1600" b="1" dirty="0" smtClean="0">
                  <a:solidFill>
                    <a:schemeClr val="tx2"/>
                  </a:solidFill>
                </a:rPr>
                <a:t>)</a:t>
              </a:r>
              <a:endParaRPr lang="en-US" sz="1600" b="1" dirty="0">
                <a:solidFill>
                  <a:schemeClr val="tx2"/>
                </a:solidFill>
              </a:endParaRPr>
            </a:p>
            <a:p>
              <a:pPr algn="ctr"/>
              <a:endParaRPr lang="en-US" sz="1600" b="1" dirty="0">
                <a:solidFill>
                  <a:schemeClr val="tx2"/>
                </a:solidFill>
              </a:endParaRPr>
            </a:p>
          </p:txBody>
        </p:sp>
      </p:grpSp>
    </p:spTree>
    <p:extLst>
      <p:ext uri="{BB962C8B-B14F-4D97-AF65-F5344CB8AC3E}">
        <p14:creationId xmlns:p14="http://schemas.microsoft.com/office/powerpoint/2010/main" xmlns="" val="310993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Η Συμφωνία των Παρισίων</a:t>
            </a:r>
            <a:endParaRPr lang="en-US" dirty="0">
              <a:solidFill>
                <a:schemeClr val="bg1">
                  <a:lumMod val="50000"/>
                </a:schemeClr>
              </a:solidFill>
            </a:endParaRPr>
          </a:p>
        </p:txBody>
      </p:sp>
      <p:sp>
        <p:nvSpPr>
          <p:cNvPr id="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a:solidFill>
                  <a:schemeClr val="bg1">
                    <a:lumMod val="50000"/>
                  </a:schemeClr>
                </a:solidFill>
              </a:rPr>
              <a:t>Μετριασμός | Ευρωπαϊκή </a:t>
            </a:r>
            <a:r>
              <a:rPr lang="el-GR" sz="2800" dirty="0" smtClean="0">
                <a:solidFill>
                  <a:schemeClr val="bg1">
                    <a:lumMod val="50000"/>
                  </a:schemeClr>
                </a:solidFill>
              </a:rPr>
              <a:t>Ένωση| Εθνικοί Στόχοι</a:t>
            </a:r>
            <a:endParaRPr lang="en-US" sz="2800" dirty="0">
              <a:solidFill>
                <a:schemeClr val="bg1">
                  <a:lumMod val="50000"/>
                </a:schemeClr>
              </a:solidFill>
            </a:endParaRPr>
          </a:p>
        </p:txBody>
      </p:sp>
      <p:grpSp>
        <p:nvGrpSpPr>
          <p:cNvPr id="42" name="Group 41"/>
          <p:cNvGrpSpPr/>
          <p:nvPr/>
        </p:nvGrpSpPr>
        <p:grpSpPr>
          <a:xfrm>
            <a:off x="251520" y="2060848"/>
            <a:ext cx="8569648" cy="3240360"/>
            <a:chOff x="323527" y="1916832"/>
            <a:chExt cx="8569648" cy="2664296"/>
          </a:xfrm>
        </p:grpSpPr>
        <p:sp>
          <p:nvSpPr>
            <p:cNvPr id="43" name="Rectangle 42"/>
            <p:cNvSpPr/>
            <p:nvPr/>
          </p:nvSpPr>
          <p:spPr>
            <a:xfrm>
              <a:off x="323528" y="3068960"/>
              <a:ext cx="8569647" cy="720080"/>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bg1">
                      <a:lumMod val="50000"/>
                    </a:schemeClr>
                  </a:solidFill>
                </a:rPr>
                <a:t>2020</a:t>
              </a:r>
              <a:r>
                <a:rPr lang="en-US" b="1" dirty="0" smtClean="0">
                  <a:solidFill>
                    <a:schemeClr val="bg1">
                      <a:lumMod val="50000"/>
                    </a:schemeClr>
                  </a:solidFill>
                </a:rPr>
                <a:t>	                </a:t>
              </a:r>
              <a:r>
                <a:rPr lang="en-US" b="1" dirty="0" smtClean="0">
                  <a:solidFill>
                    <a:schemeClr val="tx1"/>
                  </a:solidFill>
                </a:rPr>
                <a:t>- 21%					           -10%</a:t>
              </a:r>
              <a:endParaRPr lang="en-US" b="1" dirty="0">
                <a:solidFill>
                  <a:schemeClr val="tx1"/>
                </a:solidFill>
              </a:endParaRPr>
            </a:p>
          </p:txBody>
        </p:sp>
        <p:sp>
          <p:nvSpPr>
            <p:cNvPr id="44" name="Rectangle 43"/>
            <p:cNvSpPr/>
            <p:nvPr/>
          </p:nvSpPr>
          <p:spPr>
            <a:xfrm>
              <a:off x="323527" y="3861048"/>
              <a:ext cx="8569647" cy="7200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bg1">
                      <a:lumMod val="50000"/>
                    </a:schemeClr>
                  </a:solidFill>
                </a:rPr>
                <a:t>2030</a:t>
              </a:r>
              <a:r>
                <a:rPr lang="en-US" b="1">
                  <a:solidFill>
                    <a:schemeClr val="bg1">
                      <a:lumMod val="50000"/>
                    </a:schemeClr>
                  </a:solidFill>
                </a:rPr>
                <a:t>	</a:t>
              </a:r>
              <a:r>
                <a:rPr lang="en-US" b="1" smtClean="0">
                  <a:solidFill>
                    <a:schemeClr val="bg1">
                      <a:lumMod val="50000"/>
                    </a:schemeClr>
                  </a:solidFill>
                </a:rPr>
                <a:t>                </a:t>
              </a:r>
              <a:r>
                <a:rPr lang="en-US" b="1" smtClean="0">
                  <a:solidFill>
                    <a:schemeClr val="tx1"/>
                  </a:solidFill>
                </a:rPr>
                <a:t>- </a:t>
              </a:r>
              <a:r>
                <a:rPr lang="en-US" b="1" dirty="0" smtClean="0">
                  <a:solidFill>
                    <a:schemeClr val="tx1"/>
                  </a:solidFill>
                </a:rPr>
                <a:t>43%</a:t>
              </a:r>
              <a:r>
                <a:rPr lang="en-US" b="1" dirty="0">
                  <a:solidFill>
                    <a:schemeClr val="tx1"/>
                  </a:solidFill>
                </a:rPr>
                <a:t>				</a:t>
              </a:r>
              <a:r>
                <a:rPr lang="en-US" b="1">
                  <a:solidFill>
                    <a:schemeClr val="tx1"/>
                  </a:solidFill>
                </a:rPr>
                <a:t>	</a:t>
              </a:r>
              <a:r>
                <a:rPr lang="en-US" b="1" smtClean="0">
                  <a:solidFill>
                    <a:schemeClr val="tx1"/>
                  </a:solidFill>
                </a:rPr>
                <a:t>           </a:t>
              </a:r>
              <a:r>
                <a:rPr lang="en-US" b="1" dirty="0" smtClean="0">
                  <a:solidFill>
                    <a:schemeClr val="tx1"/>
                  </a:solidFill>
                </a:rPr>
                <a:t>-30</a:t>
              </a:r>
              <a:r>
                <a:rPr lang="en-US" b="1" dirty="0">
                  <a:solidFill>
                    <a:schemeClr val="tx1"/>
                  </a:solidFill>
                </a:rPr>
                <a:t>%</a:t>
              </a:r>
            </a:p>
          </p:txBody>
        </p:sp>
        <p:sp>
          <p:nvSpPr>
            <p:cNvPr id="45" name="Rounded Rectangle 44"/>
            <p:cNvSpPr/>
            <p:nvPr/>
          </p:nvSpPr>
          <p:spPr>
            <a:xfrm>
              <a:off x="3851920" y="2132856"/>
              <a:ext cx="2304256" cy="24122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l-GR" sz="1600" b="1" dirty="0">
                  <a:solidFill>
                    <a:schemeClr val="tx2"/>
                  </a:solidFill>
                </a:rPr>
                <a:t>Στόχος της ΕΕ</a:t>
              </a:r>
            </a:p>
            <a:p>
              <a:pPr algn="ctr"/>
              <a:r>
                <a:rPr lang="el-GR" sz="1600" b="1" dirty="0">
                  <a:solidFill>
                    <a:schemeClr val="tx2"/>
                  </a:solidFill>
                </a:rPr>
                <a:t>(σε σχέση με το 1990)</a:t>
              </a:r>
            </a:p>
          </p:txBody>
        </p:sp>
        <p:sp>
          <p:nvSpPr>
            <p:cNvPr id="46" name="Rounded Rectangle 45"/>
            <p:cNvSpPr/>
            <p:nvPr/>
          </p:nvSpPr>
          <p:spPr>
            <a:xfrm>
              <a:off x="6588224" y="1988840"/>
              <a:ext cx="2016224" cy="25922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l-GR" sz="1600" b="1" dirty="0">
                  <a:solidFill>
                    <a:schemeClr val="tx2"/>
                  </a:solidFill>
                </a:rPr>
                <a:t>Τομείς εκτός ΣΕΔΕ</a:t>
              </a:r>
            </a:p>
            <a:p>
              <a:pPr algn="ctr"/>
              <a:r>
                <a:rPr lang="el-GR" sz="1600" b="1" dirty="0">
                  <a:solidFill>
                    <a:schemeClr val="tx2"/>
                  </a:solidFill>
                </a:rPr>
                <a:t>(σε σύγκριση με το 2005)</a:t>
              </a:r>
            </a:p>
            <a:p>
              <a:pPr algn="ctr"/>
              <a:endParaRPr lang="en-US" sz="1600" b="1" dirty="0">
                <a:solidFill>
                  <a:schemeClr val="tx2"/>
                </a:solidFill>
              </a:endParaRPr>
            </a:p>
          </p:txBody>
        </p:sp>
        <p:sp>
          <p:nvSpPr>
            <p:cNvPr id="47" name="Right Arrow 46"/>
            <p:cNvSpPr/>
            <p:nvPr/>
          </p:nvSpPr>
          <p:spPr>
            <a:xfrm>
              <a:off x="3563888" y="3645024"/>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flipH="1">
              <a:off x="6156176" y="3645024"/>
              <a:ext cx="28803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 Same Side Corner Rectangle 48"/>
            <p:cNvSpPr/>
            <p:nvPr/>
          </p:nvSpPr>
          <p:spPr>
            <a:xfrm>
              <a:off x="4283968" y="3068960"/>
              <a:ext cx="1440160" cy="720080"/>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-20%</a:t>
              </a:r>
              <a:endParaRPr lang="en-US" b="1" dirty="0"/>
            </a:p>
          </p:txBody>
        </p:sp>
        <p:sp>
          <p:nvSpPr>
            <p:cNvPr id="50" name="Round Same Side Corner Rectangle 49"/>
            <p:cNvSpPr/>
            <p:nvPr/>
          </p:nvSpPr>
          <p:spPr>
            <a:xfrm flipV="1">
              <a:off x="4283968" y="3861048"/>
              <a:ext cx="1440160" cy="720080"/>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1" name="Round Same Side Corner Rectangle 50"/>
            <p:cNvSpPr/>
            <p:nvPr/>
          </p:nvSpPr>
          <p:spPr>
            <a:xfrm>
              <a:off x="4283968" y="3861048"/>
              <a:ext cx="1440160" cy="720080"/>
            </a:xfrm>
            <a:prstGeom prst="round2Same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-40%</a:t>
              </a:r>
              <a:endParaRPr lang="en-US" b="1" dirty="0"/>
            </a:p>
          </p:txBody>
        </p:sp>
        <p:sp>
          <p:nvSpPr>
            <p:cNvPr id="52" name="Rounded Rectangle 51"/>
            <p:cNvSpPr/>
            <p:nvPr/>
          </p:nvSpPr>
          <p:spPr>
            <a:xfrm>
              <a:off x="1403648" y="1916832"/>
              <a:ext cx="2016224" cy="26642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l-GR" sz="1600" b="1" dirty="0">
                  <a:solidFill>
                    <a:schemeClr val="tx2"/>
                  </a:solidFill>
                </a:rPr>
                <a:t>Σύστημα Εμπορίας Δικαιωμάτων Εκπομπών (ΣΕΔΕ) </a:t>
              </a:r>
            </a:p>
            <a:p>
              <a:pPr algn="ctr"/>
              <a:r>
                <a:rPr lang="el-GR" sz="1600" b="1" dirty="0">
                  <a:solidFill>
                    <a:schemeClr val="tx2"/>
                  </a:solidFill>
                </a:rPr>
                <a:t>(σε σύγκριση με το 2005)</a:t>
              </a:r>
            </a:p>
            <a:p>
              <a:pPr algn="ctr"/>
              <a:endParaRPr lang="en-US" sz="1600" b="1" dirty="0">
                <a:solidFill>
                  <a:schemeClr val="tx2"/>
                </a:solidFill>
              </a:endParaRPr>
            </a:p>
          </p:txBody>
        </p:sp>
      </p:grpSp>
      <p:sp>
        <p:nvSpPr>
          <p:cNvPr id="53" name="TextBox 52"/>
          <p:cNvSpPr txBox="1"/>
          <p:nvPr/>
        </p:nvSpPr>
        <p:spPr>
          <a:xfrm>
            <a:off x="251521" y="4931876"/>
            <a:ext cx="8569647" cy="369332"/>
          </a:xfrm>
          <a:prstGeom prst="rect">
            <a:avLst/>
          </a:prstGeom>
          <a:noFill/>
        </p:spPr>
        <p:txBody>
          <a:bodyPr wrap="square" rtlCol="0">
            <a:spAutoFit/>
          </a:bodyPr>
          <a:lstStyle/>
          <a:p>
            <a:r>
              <a:rPr lang="el-GR" b="1" dirty="0" smtClean="0">
                <a:solidFill>
                  <a:srgbClr val="FF0000"/>
                </a:solidFill>
              </a:rPr>
              <a:t>Κύπρος</a:t>
            </a:r>
            <a:r>
              <a:rPr lang="el-GR" b="1" dirty="0">
                <a:solidFill>
                  <a:srgbClr val="FF0000"/>
                </a:solidFill>
              </a:rPr>
              <a:t>	 </a:t>
            </a:r>
            <a:r>
              <a:rPr lang="el-GR" b="1" dirty="0" smtClean="0">
                <a:solidFill>
                  <a:srgbClr val="FF0000"/>
                </a:solidFill>
              </a:rPr>
              <a:t>   ανά </a:t>
            </a:r>
            <a:r>
              <a:rPr lang="el-GR" b="1" dirty="0">
                <a:solidFill>
                  <a:srgbClr val="FF0000"/>
                </a:solidFill>
              </a:rPr>
              <a:t>εγκατάσταση 				          </a:t>
            </a:r>
            <a:r>
              <a:rPr lang="en-US" b="1" dirty="0" smtClean="0">
                <a:solidFill>
                  <a:srgbClr val="FF0000"/>
                </a:solidFill>
              </a:rPr>
              <a:t> -24</a:t>
            </a:r>
            <a:r>
              <a:rPr lang="el-GR" b="1" dirty="0" smtClean="0">
                <a:solidFill>
                  <a:srgbClr val="FF0000"/>
                </a:solidFill>
              </a:rPr>
              <a:t>%</a:t>
            </a:r>
            <a:endParaRPr lang="en-US" b="1" dirty="0">
              <a:solidFill>
                <a:srgbClr val="FF0000"/>
              </a:solidFill>
            </a:endParaRPr>
          </a:p>
        </p:txBody>
      </p:sp>
      <p:sp>
        <p:nvSpPr>
          <p:cNvPr id="54" name="TextBox 53"/>
          <p:cNvSpPr txBox="1"/>
          <p:nvPr/>
        </p:nvSpPr>
        <p:spPr>
          <a:xfrm>
            <a:off x="251521" y="3995772"/>
            <a:ext cx="8569647" cy="369332"/>
          </a:xfrm>
          <a:prstGeom prst="rect">
            <a:avLst/>
          </a:prstGeom>
          <a:noFill/>
        </p:spPr>
        <p:txBody>
          <a:bodyPr wrap="square" rtlCol="0">
            <a:spAutoFit/>
          </a:bodyPr>
          <a:lstStyle/>
          <a:p>
            <a:r>
              <a:rPr lang="el-GR" b="1" dirty="0" smtClean="0">
                <a:solidFill>
                  <a:srgbClr val="FF0000"/>
                </a:solidFill>
              </a:rPr>
              <a:t>Κύπρος</a:t>
            </a:r>
            <a:r>
              <a:rPr lang="el-GR" b="1" dirty="0">
                <a:solidFill>
                  <a:srgbClr val="FF0000"/>
                </a:solidFill>
              </a:rPr>
              <a:t>	    </a:t>
            </a:r>
            <a:r>
              <a:rPr lang="el-GR" b="1" dirty="0" smtClean="0">
                <a:solidFill>
                  <a:srgbClr val="FF0000"/>
                </a:solidFill>
              </a:rPr>
              <a:t>ανά εγκατάσταση</a:t>
            </a:r>
            <a:r>
              <a:rPr lang="el-GR" b="1" dirty="0">
                <a:solidFill>
                  <a:srgbClr val="FF0000"/>
                </a:solidFill>
              </a:rPr>
              <a:t>				            </a:t>
            </a:r>
            <a:r>
              <a:rPr lang="en-US" b="1" dirty="0">
                <a:solidFill>
                  <a:srgbClr val="FF0000"/>
                </a:solidFill>
              </a:rPr>
              <a:t>-5</a:t>
            </a:r>
            <a:r>
              <a:rPr lang="el-GR" b="1" dirty="0">
                <a:solidFill>
                  <a:srgbClr val="FF0000"/>
                </a:solidFill>
              </a:rPr>
              <a:t>%</a:t>
            </a:r>
            <a:endParaRPr lang="en-US" b="1" dirty="0">
              <a:solidFill>
                <a:srgbClr val="FF0000"/>
              </a:solidFill>
            </a:endParaRPr>
          </a:p>
        </p:txBody>
      </p:sp>
      <p:sp>
        <p:nvSpPr>
          <p:cNvPr id="55" name="Rectangle 54"/>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740872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p14="http://schemas.microsoft.com/office/powerpoint/2010/main" xmlns="" val="1231384375"/>
              </p:ext>
            </p:extLst>
          </p:nvPr>
        </p:nvGraphicFramePr>
        <p:xfrm>
          <a:off x="272561" y="951789"/>
          <a:ext cx="8640000" cy="5544616"/>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Η Συμφωνία των Παρισίων</a:t>
            </a:r>
            <a:endParaRPr lang="en-US" dirty="0">
              <a:solidFill>
                <a:schemeClr val="bg1">
                  <a:lumMod val="50000"/>
                </a:schemeClr>
              </a:solidFill>
            </a:endParaRPr>
          </a:p>
        </p:txBody>
      </p:sp>
      <p:sp>
        <p:nvSpPr>
          <p:cNvPr id="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a:solidFill>
                  <a:schemeClr val="bg1">
                    <a:lumMod val="50000"/>
                  </a:schemeClr>
                </a:solidFill>
              </a:rPr>
              <a:t>Μετριασμός | </a:t>
            </a:r>
            <a:r>
              <a:rPr lang="el-GR" sz="2800" dirty="0" smtClean="0">
                <a:solidFill>
                  <a:schemeClr val="bg1">
                    <a:lumMod val="50000"/>
                  </a:schemeClr>
                </a:solidFill>
              </a:rPr>
              <a:t>Προβλέψεις &amp; Εθνικοί </a:t>
            </a:r>
            <a:r>
              <a:rPr lang="el-GR" sz="2800" dirty="0">
                <a:solidFill>
                  <a:schemeClr val="bg1">
                    <a:lumMod val="50000"/>
                  </a:schemeClr>
                </a:solidFill>
              </a:rPr>
              <a:t>Στόχοι</a:t>
            </a:r>
            <a:endParaRPr lang="en-US" sz="2800" dirty="0">
              <a:solidFill>
                <a:schemeClr val="bg1">
                  <a:lumMod val="50000"/>
                </a:schemeClr>
              </a:solidFill>
            </a:endParaRPr>
          </a:p>
        </p:txBody>
      </p:sp>
      <p:sp>
        <p:nvSpPr>
          <p:cNvPr id="7" name="Rectangle 6"/>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3298759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274638"/>
            <a:ext cx="8640960" cy="634082"/>
          </a:xfrm>
        </p:spPr>
        <p:txBody>
          <a:bodyPr>
            <a:normAutofit fontScale="90000"/>
          </a:bodyPr>
          <a:lstStyle/>
          <a:p>
            <a:pPr algn="l"/>
            <a:r>
              <a:rPr lang="el-GR" dirty="0">
                <a:solidFill>
                  <a:schemeClr val="bg1">
                    <a:lumMod val="50000"/>
                  </a:schemeClr>
                </a:solidFill>
              </a:rPr>
              <a:t>Μετριασμός</a:t>
            </a:r>
            <a:endParaRPr lang="en-US" dirty="0">
              <a:solidFill>
                <a:schemeClr val="bg1">
                  <a:lumMod val="50000"/>
                </a:schemeClr>
              </a:solidFill>
            </a:endParaRPr>
          </a:p>
        </p:txBody>
      </p:sp>
      <p:sp>
        <p:nvSpPr>
          <p:cNvPr id="6" name="Title 1"/>
          <p:cNvSpPr txBox="1">
            <a:spLocks/>
          </p:cNvSpPr>
          <p:nvPr/>
        </p:nvSpPr>
        <p:spPr>
          <a:xfrm>
            <a:off x="251520" y="749285"/>
            <a:ext cx="864096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800" dirty="0" smtClean="0">
                <a:solidFill>
                  <a:schemeClr val="bg1">
                    <a:lumMod val="50000"/>
                  </a:schemeClr>
                </a:solidFill>
              </a:rPr>
              <a:t>Παρούσες Πολιτικές &amp; Μέτρα μείωσης εκπομπών</a:t>
            </a:r>
            <a:endParaRPr lang="en-US" sz="2800" dirty="0">
              <a:solidFill>
                <a:schemeClr val="bg1">
                  <a:lumMod val="50000"/>
                </a:schemeClr>
              </a:solidFill>
            </a:endParaRPr>
          </a:p>
        </p:txBody>
      </p:sp>
      <p:sp>
        <p:nvSpPr>
          <p:cNvPr id="12" name="Content Placeholder 4"/>
          <p:cNvSpPr>
            <a:spLocks noGrp="1"/>
          </p:cNvSpPr>
          <p:nvPr>
            <p:ph idx="1"/>
          </p:nvPr>
        </p:nvSpPr>
        <p:spPr>
          <a:xfrm>
            <a:off x="251520" y="4725144"/>
            <a:ext cx="4188724" cy="1635327"/>
          </a:xfrm>
          <a:solidFill>
            <a:schemeClr val="accent2">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marL="0" indent="0">
              <a:buNone/>
            </a:pPr>
            <a:r>
              <a:rPr lang="el-GR" sz="1800" b="1" dirty="0" smtClean="0">
                <a:solidFill>
                  <a:schemeClr val="tx1"/>
                </a:solidFill>
              </a:rPr>
              <a:t>Μεταφορές</a:t>
            </a:r>
            <a:endParaRPr lang="el-GR" sz="1800" b="1" dirty="0">
              <a:solidFill>
                <a:schemeClr val="tx1"/>
              </a:solidFill>
            </a:endParaRPr>
          </a:p>
          <a:p>
            <a:r>
              <a:rPr lang="el-GR" sz="1800" dirty="0" err="1">
                <a:solidFill>
                  <a:schemeClr val="tx1"/>
                </a:solidFill>
              </a:rPr>
              <a:t>Βιοκαύσιμα</a:t>
            </a:r>
            <a:endParaRPr lang="el-GR" sz="1800" dirty="0">
              <a:solidFill>
                <a:schemeClr val="tx1"/>
              </a:solidFill>
            </a:endParaRPr>
          </a:p>
          <a:p>
            <a:r>
              <a:rPr lang="el-GR" sz="1800" dirty="0">
                <a:solidFill>
                  <a:schemeClr val="tx1"/>
                </a:solidFill>
              </a:rPr>
              <a:t>Υποδομές</a:t>
            </a:r>
          </a:p>
          <a:p>
            <a:r>
              <a:rPr lang="el-GR" sz="1800" dirty="0">
                <a:solidFill>
                  <a:schemeClr val="tx1"/>
                </a:solidFill>
              </a:rPr>
              <a:t>Νέες τεχνολογίες &amp; άλλα μέτρα</a:t>
            </a:r>
          </a:p>
          <a:p>
            <a:r>
              <a:rPr lang="el-GR" sz="1800" dirty="0" smtClean="0">
                <a:solidFill>
                  <a:schemeClr val="tx1"/>
                </a:solidFill>
              </a:rPr>
              <a:t>ΑΠΕ</a:t>
            </a:r>
            <a:endParaRPr lang="el-GR" sz="1800" dirty="0">
              <a:solidFill>
                <a:schemeClr val="tx1"/>
              </a:solidFill>
            </a:endParaRPr>
          </a:p>
        </p:txBody>
      </p:sp>
      <p:sp>
        <p:nvSpPr>
          <p:cNvPr id="14" name="Content Placeholder 4"/>
          <p:cNvSpPr txBox="1">
            <a:spLocks/>
          </p:cNvSpPr>
          <p:nvPr/>
        </p:nvSpPr>
        <p:spPr>
          <a:xfrm>
            <a:off x="4579198" y="3501328"/>
            <a:ext cx="4313281" cy="2880000"/>
          </a:xfrm>
          <a:prstGeom prst="rect">
            <a:avLst/>
          </a:prstGeom>
          <a:solidFill>
            <a:schemeClr val="accent5">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l-GR" sz="1800" b="1" dirty="0" smtClean="0"/>
              <a:t>Απόβλητα</a:t>
            </a:r>
            <a:endParaRPr lang="el-GR" sz="1800" b="1" dirty="0"/>
          </a:p>
          <a:p>
            <a:r>
              <a:rPr lang="el-GR" sz="1800" dirty="0" smtClean="0"/>
              <a:t>Διαλογή στην πηγή</a:t>
            </a:r>
          </a:p>
          <a:p>
            <a:r>
              <a:rPr lang="el-GR" sz="1800" dirty="0" smtClean="0"/>
              <a:t>Μείωση ταφής</a:t>
            </a:r>
          </a:p>
          <a:p>
            <a:r>
              <a:rPr lang="el-GR" sz="1800" dirty="0" smtClean="0"/>
              <a:t>Αύξηση </a:t>
            </a:r>
            <a:r>
              <a:rPr lang="el-GR" sz="1800" dirty="0" err="1" smtClean="0"/>
              <a:t>κομποστοποίησης</a:t>
            </a:r>
            <a:endParaRPr lang="el-GR" sz="1800" dirty="0" smtClean="0"/>
          </a:p>
          <a:p>
            <a:r>
              <a:rPr lang="el-GR" sz="1800" dirty="0"/>
              <a:t>Προώθηση αναερόβιας χώνευσης για επεξεργασία </a:t>
            </a:r>
            <a:r>
              <a:rPr lang="el-GR" sz="1800" dirty="0" smtClean="0"/>
              <a:t>στερεών απορριμμάτων</a:t>
            </a:r>
          </a:p>
          <a:p>
            <a:r>
              <a:rPr lang="el-GR" sz="1800" dirty="0" smtClean="0"/>
              <a:t>Ανάκτηση βιοαερίου από παλαιούς χώρους ταφής</a:t>
            </a:r>
            <a:endParaRPr lang="en-US" sz="1800" dirty="0"/>
          </a:p>
        </p:txBody>
      </p:sp>
      <p:sp>
        <p:nvSpPr>
          <p:cNvPr id="15" name="Content Placeholder 4"/>
          <p:cNvSpPr txBox="1">
            <a:spLocks/>
          </p:cNvSpPr>
          <p:nvPr/>
        </p:nvSpPr>
        <p:spPr>
          <a:xfrm>
            <a:off x="251520" y="1383367"/>
            <a:ext cx="4188724" cy="3240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l-GR" b="1" dirty="0" smtClean="0"/>
              <a:t>Ενέργεια</a:t>
            </a:r>
            <a:endParaRPr lang="en-US" b="1" dirty="0" smtClean="0"/>
          </a:p>
          <a:p>
            <a:r>
              <a:rPr lang="el-GR" dirty="0" smtClean="0"/>
              <a:t>Φυσικό αέριο</a:t>
            </a:r>
          </a:p>
          <a:p>
            <a:r>
              <a:rPr lang="el-GR" dirty="0" smtClean="0"/>
              <a:t>ΑΠΕ* στην ηλεκτροπαραγωγή, θέρμανση και ψύξη</a:t>
            </a:r>
          </a:p>
          <a:p>
            <a:r>
              <a:rPr lang="el-GR" dirty="0" smtClean="0"/>
              <a:t>ΕΞΕ* στην βιομηχανία, νέα και δημόσια κτήρια</a:t>
            </a:r>
          </a:p>
          <a:p>
            <a:r>
              <a:rPr lang="el-GR" dirty="0" smtClean="0"/>
              <a:t>Αναβάθμιση κτηρίων για ΕΞΕ</a:t>
            </a:r>
          </a:p>
          <a:p>
            <a:r>
              <a:rPr lang="el-GR" dirty="0" smtClean="0"/>
              <a:t>Αντικατάσταση οικιακών ηλιακών συλλεκτών</a:t>
            </a:r>
          </a:p>
          <a:p>
            <a:r>
              <a:rPr lang="el-GR" dirty="0" smtClean="0"/>
              <a:t>Προώθηση χρήσης βιομάζας και εναλλακτικών καυσίμων στη βιομηχανία</a:t>
            </a:r>
          </a:p>
        </p:txBody>
      </p:sp>
      <p:sp>
        <p:nvSpPr>
          <p:cNvPr id="16" name="Content Placeholder 4"/>
          <p:cNvSpPr txBox="1">
            <a:spLocks/>
          </p:cNvSpPr>
          <p:nvPr/>
        </p:nvSpPr>
        <p:spPr>
          <a:xfrm>
            <a:off x="4589544" y="2276992"/>
            <a:ext cx="4313282" cy="1080000"/>
          </a:xfrm>
          <a:prstGeom prst="rect">
            <a:avLst/>
          </a:prstGeom>
          <a:solidFill>
            <a:schemeClr val="accent4">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l-GR" sz="1800" b="1" dirty="0" smtClean="0"/>
              <a:t>Γεωργία</a:t>
            </a:r>
            <a:endParaRPr lang="el-GR" sz="1800" b="1" dirty="0"/>
          </a:p>
          <a:p>
            <a:r>
              <a:rPr lang="el-GR" sz="1800" dirty="0" smtClean="0"/>
              <a:t>Προώθηση αναερόβιας χώνευσης για επεξεργασία αποβλήτων</a:t>
            </a:r>
          </a:p>
        </p:txBody>
      </p:sp>
      <p:sp>
        <p:nvSpPr>
          <p:cNvPr id="17" name="Content Placeholder 4"/>
          <p:cNvSpPr txBox="1">
            <a:spLocks/>
          </p:cNvSpPr>
          <p:nvPr/>
        </p:nvSpPr>
        <p:spPr>
          <a:xfrm>
            <a:off x="4599890" y="1383366"/>
            <a:ext cx="4302936" cy="781547"/>
          </a:xfrm>
          <a:prstGeom prst="rect">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l-GR" sz="1800" b="1" dirty="0" smtClean="0"/>
              <a:t>Βιομηχανία</a:t>
            </a:r>
            <a:endParaRPr lang="el-GR" sz="1800" b="1" dirty="0"/>
          </a:p>
          <a:p>
            <a:r>
              <a:rPr lang="el-GR" sz="1800" dirty="0" smtClean="0"/>
              <a:t>Ορθή ανάκτηση ψυκτικών αερίων</a:t>
            </a:r>
          </a:p>
        </p:txBody>
      </p:sp>
      <p:sp>
        <p:nvSpPr>
          <p:cNvPr id="18" name="Rectangle 17"/>
          <p:cNvSpPr/>
          <p:nvPr/>
        </p:nvSpPr>
        <p:spPr>
          <a:xfrm>
            <a:off x="251520" y="6453336"/>
            <a:ext cx="8640960" cy="28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bg1"/>
                </a:solidFill>
              </a:rPr>
              <a:t>Εκδήλωση για την Ημέρα Περιβάλλοντος | Βουλή των Αντιπροσώπων | 6 Ιουνίου 2018</a:t>
            </a:r>
            <a:endParaRPr lang="en-US" sz="1200" dirty="0">
              <a:solidFill>
                <a:schemeClr val="bg1"/>
              </a:solidFill>
            </a:endParaRPr>
          </a:p>
        </p:txBody>
      </p:sp>
    </p:spTree>
    <p:extLst>
      <p:ext uri="{BB962C8B-B14F-4D97-AF65-F5344CB8AC3E}">
        <p14:creationId xmlns:p14="http://schemas.microsoft.com/office/powerpoint/2010/main" xmlns="" val="2654856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2870</Words>
  <Application>Microsoft Office PowerPoint</Application>
  <PresentationFormat>On-screen Show (4:3)</PresentationFormat>
  <Paragraphs>306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ΚΛΙΜΑΤΙΚΗ ΑΛΛΑΓΗ ΣΤΗΝ ΚΥΠΡΟ Πολιτικές και μέτρα για (i) τη μείωση εκπομπών αερίων του θερμοκηπίου και (ii) την προσαρμογή</vt:lpstr>
      <vt:lpstr>Slide 2</vt:lpstr>
      <vt:lpstr>Η Συμφωνία των Παρισίων</vt:lpstr>
      <vt:lpstr>Slide 4</vt:lpstr>
      <vt:lpstr>Η Συμφωνία των Παρισίων</vt:lpstr>
      <vt:lpstr>Η Συμφωνία των Παρισίων</vt:lpstr>
      <vt:lpstr>Η Συμφωνία των Παρισίων</vt:lpstr>
      <vt:lpstr>Η Συμφωνία των Παρισίων</vt:lpstr>
      <vt:lpstr>Μετριασμός</vt:lpstr>
      <vt:lpstr>Μετριασμός</vt:lpstr>
      <vt:lpstr>Μετριασμός</vt:lpstr>
      <vt:lpstr>Μετριασμός</vt:lpstr>
      <vt:lpstr>Slide 13</vt:lpstr>
      <vt:lpstr>Slide 14</vt:lpstr>
      <vt:lpstr>Slide 15</vt:lpstr>
      <vt:lpstr>Slide 16</vt:lpstr>
      <vt:lpstr>Slide 17</vt:lpstr>
      <vt:lpstr>Επιπτώσεις &amp; Προσαρμογή</vt:lpstr>
      <vt:lpstr>Επιπτώσεις &amp; Προσαρμογή</vt:lpstr>
      <vt:lpstr>Slide 20</vt:lpstr>
      <vt:lpstr>Συμπεράσματα</vt:lpstr>
      <vt:lpstr>Συμπεράσματα</vt:lpstr>
      <vt:lpstr>ΕΥΧΑΡΙΣΤΩ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MITIGATION &amp; ADAPTATION NATIONAL PLANS</dc:title>
  <dc:creator>Kythreotou  Nicoletta</dc:creator>
  <cp:lastModifiedBy>Loukas</cp:lastModifiedBy>
  <cp:revision>82</cp:revision>
  <cp:lastPrinted>2018-05-14T11:13:33Z</cp:lastPrinted>
  <dcterms:created xsi:type="dcterms:W3CDTF">2018-05-14T06:15:18Z</dcterms:created>
  <dcterms:modified xsi:type="dcterms:W3CDTF">2018-06-07T09:39:15Z</dcterms:modified>
</cp:coreProperties>
</file>